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50"/>
  </p:notesMasterIdLst>
  <p:sldIdLst>
    <p:sldId id="256" r:id="rId2"/>
    <p:sldId id="259" r:id="rId3"/>
    <p:sldId id="260" r:id="rId4"/>
    <p:sldId id="261" r:id="rId5"/>
    <p:sldId id="312" r:id="rId6"/>
    <p:sldId id="313" r:id="rId7"/>
    <p:sldId id="314" r:id="rId8"/>
    <p:sldId id="351" r:id="rId9"/>
    <p:sldId id="262" r:id="rId10"/>
    <p:sldId id="352" r:id="rId11"/>
    <p:sldId id="263" r:id="rId12"/>
    <p:sldId id="315" r:id="rId13"/>
    <p:sldId id="316" r:id="rId14"/>
    <p:sldId id="317" r:id="rId15"/>
    <p:sldId id="318" r:id="rId16"/>
    <p:sldId id="319" r:id="rId17"/>
    <p:sldId id="320" r:id="rId18"/>
    <p:sldId id="321" r:id="rId19"/>
    <p:sldId id="353" r:id="rId20"/>
    <p:sldId id="322" r:id="rId21"/>
    <p:sldId id="323" r:id="rId22"/>
    <p:sldId id="324" r:id="rId23"/>
    <p:sldId id="325" r:id="rId24"/>
    <p:sldId id="326" r:id="rId25"/>
    <p:sldId id="354" r:id="rId26"/>
    <p:sldId id="327" r:id="rId27"/>
    <p:sldId id="328" r:id="rId28"/>
    <p:sldId id="329" r:id="rId29"/>
    <p:sldId id="330" r:id="rId30"/>
    <p:sldId id="331" r:id="rId31"/>
    <p:sldId id="332" r:id="rId32"/>
    <p:sldId id="333" r:id="rId33"/>
    <p:sldId id="336" r:id="rId34"/>
    <p:sldId id="355" r:id="rId35"/>
    <p:sldId id="335" r:id="rId36"/>
    <p:sldId id="337" r:id="rId37"/>
    <p:sldId id="338" r:id="rId38"/>
    <p:sldId id="339" r:id="rId39"/>
    <p:sldId id="340" r:id="rId40"/>
    <p:sldId id="341" r:id="rId41"/>
    <p:sldId id="342" r:id="rId42"/>
    <p:sldId id="343" r:id="rId43"/>
    <p:sldId id="344" r:id="rId44"/>
    <p:sldId id="346" r:id="rId45"/>
    <p:sldId id="348" r:id="rId46"/>
    <p:sldId id="349" r:id="rId47"/>
    <p:sldId id="350" r:id="rId48"/>
    <p:sldId id="268" r:id="rId49"/>
  </p:sldIdLst>
  <p:sldSz cx="9144000" cy="5143500" type="screen16x9"/>
  <p:notesSz cx="6858000" cy="9144000"/>
  <p:embeddedFontLst>
    <p:embeddedFont>
      <p:font typeface="Anaheim" panose="020B0604020202020204" charset="0"/>
      <p:regular r:id="rId51"/>
    </p:embeddedFont>
    <p:embeddedFont>
      <p:font typeface="Azeret Mono" panose="020B0604020202020204" charset="0"/>
      <p:regular r:id="rId52"/>
      <p:bold r:id="rId53"/>
      <p:italic r:id="rId54"/>
      <p:boldItalic r:id="rId55"/>
    </p:embeddedFont>
    <p:embeddedFont>
      <p:font typeface="Azeret Mono ExtraBold" panose="020B0604020202020204" charset="0"/>
      <p:bold r:id="rId56"/>
      <p:boldItalic r:id="rId57"/>
    </p:embeddedFont>
    <p:embeddedFont>
      <p:font typeface="Bebas Neue" panose="020B0606020202050201" pitchFamily="34" charset="0"/>
      <p:regular r:id="rId58"/>
    </p:embeddedFont>
    <p:embeddedFont>
      <p:font typeface="Jost" panose="020B0604020202020204" charset="0"/>
      <p:regular r:id="rId59"/>
      <p:bold r:id="rId60"/>
      <p:italic r:id="rId61"/>
      <p:boldItalic r:id="rId62"/>
    </p:embeddedFont>
    <p:embeddedFont>
      <p:font typeface="Nunito Light" pitchFamily="2" charset="0"/>
      <p:regular r:id="rId63"/>
      <p: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2CFEA7-0230-4FA7-94A0-576C06600E61}">
  <a:tblStyle styleId="{592CFEA7-0230-4FA7-94A0-576C06600E6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41B0899-F94A-4026-B708-C210543337A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32"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7718585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26796ef1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226796ef1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357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226796ef120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226796ef120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626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979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011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930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8643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518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4483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857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792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226796ef120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226796ef120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50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90042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036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329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3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45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808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226796ef120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226796ef120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295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437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5133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11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611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226796ef120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226796ef120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4161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411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177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14080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5025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226796ef120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226796ef120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768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332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7448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117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779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218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227c1cabfc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227c1cabfc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2267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980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146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1343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75336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537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8468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26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27c1cabf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27c1cabf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00402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227c1cabfcc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227c1cabfc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5440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227c1cabfc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227c1cabfc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608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227c1cabfc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227c1cabfc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0979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227c1cabfc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227c1cabfc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6864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226796ef120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226796ef120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4992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227c1cabfcc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227c1cabfcc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50389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a:blip r:embed="rId3">
            <a:alphaModFix amt="98000"/>
          </a:blip>
          <a:stretch>
            <a:fillRect/>
          </a:stretch>
        </p:blipFill>
        <p:spPr>
          <a:xfrm>
            <a:off x="713225" y="539500"/>
            <a:ext cx="7717550" cy="4064499"/>
          </a:xfrm>
          <a:prstGeom prst="rect">
            <a:avLst/>
          </a:prstGeom>
          <a:noFill/>
          <a:ln>
            <a:noFill/>
          </a:ln>
        </p:spPr>
      </p:pic>
      <p:sp>
        <p:nvSpPr>
          <p:cNvPr id="11" name="Google Shape;11;p2"/>
          <p:cNvSpPr txBox="1">
            <a:spLocks noGrp="1"/>
          </p:cNvSpPr>
          <p:nvPr>
            <p:ph type="ctrTitle"/>
          </p:nvPr>
        </p:nvSpPr>
        <p:spPr>
          <a:xfrm>
            <a:off x="1086450" y="1151218"/>
            <a:ext cx="6971100" cy="22656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2307600" y="3516482"/>
            <a:ext cx="4528800" cy="475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1400"/>
              <a:buNone/>
              <a:defRPr sz="1600">
                <a:solidFill>
                  <a:srgbClr val="191919"/>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93"/>
        <p:cNvGrpSpPr/>
        <p:nvPr/>
      </p:nvGrpSpPr>
      <p:grpSpPr>
        <a:xfrm>
          <a:off x="0" y="0"/>
          <a:ext cx="0" cy="0"/>
          <a:chOff x="0" y="0"/>
          <a:chExt cx="0" cy="0"/>
        </a:xfrm>
      </p:grpSpPr>
      <p:pic>
        <p:nvPicPr>
          <p:cNvPr id="994" name="Google Shape;994;p33"/>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95" name="Google Shape;995;p33"/>
          <p:cNvGrpSpPr/>
          <p:nvPr/>
        </p:nvGrpSpPr>
        <p:grpSpPr>
          <a:xfrm>
            <a:off x="-327650" y="-259200"/>
            <a:ext cx="9578200" cy="5519700"/>
            <a:chOff x="-327650" y="-259200"/>
            <a:chExt cx="9578200" cy="5519700"/>
          </a:xfrm>
        </p:grpSpPr>
        <p:cxnSp>
          <p:nvCxnSpPr>
            <p:cNvPr id="996" name="Google Shape;996;p33"/>
            <p:cNvCxnSpPr/>
            <p:nvPr/>
          </p:nvCxnSpPr>
          <p:spPr>
            <a:xfrm>
              <a:off x="-133350" y="822950"/>
              <a:ext cx="471300" cy="37479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7" name="Google Shape;997;p33"/>
            <p:cNvCxnSpPr/>
            <p:nvPr/>
          </p:nvCxnSpPr>
          <p:spPr>
            <a:xfrm flipH="1">
              <a:off x="8755250" y="-85400"/>
              <a:ext cx="495300" cy="5274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8" name="Google Shape;998;p33"/>
            <p:cNvCxnSpPr/>
            <p:nvPr/>
          </p:nvCxnSpPr>
          <p:spPr>
            <a:xfrm rot="10800000">
              <a:off x="8007850" y="-254350"/>
              <a:ext cx="1189500" cy="10773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9" name="Google Shape;999;p33"/>
            <p:cNvCxnSpPr/>
            <p:nvPr/>
          </p:nvCxnSpPr>
          <p:spPr>
            <a:xfrm>
              <a:off x="-327650" y="4274825"/>
              <a:ext cx="1508700" cy="9600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0" name="Google Shape;1000;p33"/>
            <p:cNvCxnSpPr/>
            <p:nvPr/>
          </p:nvCxnSpPr>
          <p:spPr>
            <a:xfrm flipH="1">
              <a:off x="8752225" y="439500"/>
              <a:ext cx="13500" cy="48210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1" name="Google Shape;1001;p33"/>
            <p:cNvCxnSpPr/>
            <p:nvPr/>
          </p:nvCxnSpPr>
          <p:spPr>
            <a:xfrm rot="10800000" flipH="1">
              <a:off x="-133350" y="-259200"/>
              <a:ext cx="8142000" cy="10974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2" name="Google Shape;1002;p33"/>
            <p:cNvCxnSpPr/>
            <p:nvPr/>
          </p:nvCxnSpPr>
          <p:spPr>
            <a:xfrm>
              <a:off x="321125" y="4682225"/>
              <a:ext cx="8444700" cy="5646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grpSp>
      <p:grpSp>
        <p:nvGrpSpPr>
          <p:cNvPr id="1003" name="Google Shape;1003;p33"/>
          <p:cNvGrpSpPr/>
          <p:nvPr/>
        </p:nvGrpSpPr>
        <p:grpSpPr>
          <a:xfrm>
            <a:off x="8644425" y="69788"/>
            <a:ext cx="255275" cy="412200"/>
            <a:chOff x="5682925" y="3195675"/>
            <a:chExt cx="255275" cy="412200"/>
          </a:xfrm>
        </p:grpSpPr>
        <p:sp>
          <p:nvSpPr>
            <p:cNvPr id="1004" name="Google Shape;1004;p3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33"/>
          <p:cNvGrpSpPr/>
          <p:nvPr/>
        </p:nvGrpSpPr>
        <p:grpSpPr>
          <a:xfrm>
            <a:off x="176225" y="4274813"/>
            <a:ext cx="255275" cy="412200"/>
            <a:chOff x="5682925" y="3195675"/>
            <a:chExt cx="255275" cy="412200"/>
          </a:xfrm>
        </p:grpSpPr>
        <p:sp>
          <p:nvSpPr>
            <p:cNvPr id="1012" name="Google Shape;1012;p3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5" name="Google Shape;15;p3"/>
          <p:cNvPicPr preferRelativeResize="0"/>
          <p:nvPr/>
        </p:nvPicPr>
        <p:blipFill>
          <a:blip r:embed="rId3">
            <a:alphaModFix amt="98000"/>
          </a:blip>
          <a:stretch>
            <a:fillRect/>
          </a:stretch>
        </p:blipFill>
        <p:spPr>
          <a:xfrm>
            <a:off x="713225" y="539500"/>
            <a:ext cx="7717550" cy="4064499"/>
          </a:xfrm>
          <a:prstGeom prst="rect">
            <a:avLst/>
          </a:prstGeom>
          <a:noFill/>
          <a:ln>
            <a:noFill/>
          </a:ln>
        </p:spPr>
      </p:pic>
      <p:sp>
        <p:nvSpPr>
          <p:cNvPr id="16" name="Google Shape;16;p3"/>
          <p:cNvSpPr txBox="1">
            <a:spLocks noGrp="1"/>
          </p:cNvSpPr>
          <p:nvPr>
            <p:ph type="title"/>
          </p:nvPr>
        </p:nvSpPr>
        <p:spPr>
          <a:xfrm>
            <a:off x="1268625" y="2069100"/>
            <a:ext cx="5322600" cy="15114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1268625" y="1153200"/>
            <a:ext cx="1652100" cy="9159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6000">
                <a:solidFill>
                  <a:schemeClr val="dk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a:spLocks noGrp="1"/>
          </p:cNvSpPr>
          <p:nvPr>
            <p:ph type="subTitle" idx="1"/>
          </p:nvPr>
        </p:nvSpPr>
        <p:spPr>
          <a:xfrm>
            <a:off x="1268625" y="3615300"/>
            <a:ext cx="5322600" cy="375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9" name="Google Shape;19;p3"/>
          <p:cNvGrpSpPr/>
          <p:nvPr/>
        </p:nvGrpSpPr>
        <p:grpSpPr>
          <a:xfrm>
            <a:off x="-327650" y="-282300"/>
            <a:ext cx="9601375" cy="5700125"/>
            <a:chOff x="-327650" y="-282300"/>
            <a:chExt cx="9601375" cy="5700125"/>
          </a:xfrm>
        </p:grpSpPr>
        <p:cxnSp>
          <p:nvCxnSpPr>
            <p:cNvPr id="20" name="Google Shape;20;p3"/>
            <p:cNvCxnSpPr/>
            <p:nvPr/>
          </p:nvCxnSpPr>
          <p:spPr>
            <a:xfrm>
              <a:off x="251450" y="-15250"/>
              <a:ext cx="45600" cy="46557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21" name="Google Shape;21;p3"/>
            <p:cNvCxnSpPr/>
            <p:nvPr/>
          </p:nvCxnSpPr>
          <p:spPr>
            <a:xfrm flipH="1">
              <a:off x="-312675" y="-282300"/>
              <a:ext cx="1772400" cy="15933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22" name="Google Shape;22;p3"/>
            <p:cNvCxnSpPr/>
            <p:nvPr/>
          </p:nvCxnSpPr>
          <p:spPr>
            <a:xfrm flipH="1">
              <a:off x="8755250" y="-85400"/>
              <a:ext cx="495300" cy="5274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23" name="Google Shape;23;p3"/>
            <p:cNvCxnSpPr/>
            <p:nvPr/>
          </p:nvCxnSpPr>
          <p:spPr>
            <a:xfrm rot="10800000">
              <a:off x="7924750" y="-266650"/>
              <a:ext cx="1272600" cy="10896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24" name="Google Shape;24;p3"/>
            <p:cNvCxnSpPr/>
            <p:nvPr/>
          </p:nvCxnSpPr>
          <p:spPr>
            <a:xfrm rot="10800000" flipH="1">
              <a:off x="7551425" y="4004225"/>
              <a:ext cx="1722300" cy="14136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25" name="Google Shape;25;p3"/>
            <p:cNvCxnSpPr/>
            <p:nvPr/>
          </p:nvCxnSpPr>
          <p:spPr>
            <a:xfrm>
              <a:off x="-327650" y="4274825"/>
              <a:ext cx="1508700" cy="9600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26" name="Google Shape;26;p3"/>
            <p:cNvCxnSpPr/>
            <p:nvPr/>
          </p:nvCxnSpPr>
          <p:spPr>
            <a:xfrm flipH="1">
              <a:off x="8397175" y="480050"/>
              <a:ext cx="358200" cy="42519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27" name="Google Shape;27;p3"/>
            <p:cNvCxnSpPr/>
            <p:nvPr/>
          </p:nvCxnSpPr>
          <p:spPr>
            <a:xfrm rot="10800000" flipH="1">
              <a:off x="251450" y="-259150"/>
              <a:ext cx="7757100" cy="10365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28" name="Google Shape;28;p3"/>
            <p:cNvCxnSpPr/>
            <p:nvPr/>
          </p:nvCxnSpPr>
          <p:spPr>
            <a:xfrm>
              <a:off x="274325" y="4678675"/>
              <a:ext cx="8892600" cy="4572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grpSp>
      <p:grpSp>
        <p:nvGrpSpPr>
          <p:cNvPr id="29" name="Google Shape;29;p3"/>
          <p:cNvGrpSpPr/>
          <p:nvPr/>
        </p:nvGrpSpPr>
        <p:grpSpPr>
          <a:xfrm>
            <a:off x="8630825" y="90188"/>
            <a:ext cx="255275" cy="412200"/>
            <a:chOff x="5682925" y="3195675"/>
            <a:chExt cx="255275" cy="412200"/>
          </a:xfrm>
        </p:grpSpPr>
        <p:sp>
          <p:nvSpPr>
            <p:cNvPr id="30" name="Google Shape;30;p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3"/>
          <p:cNvGrpSpPr/>
          <p:nvPr/>
        </p:nvGrpSpPr>
        <p:grpSpPr>
          <a:xfrm>
            <a:off x="169450" y="4274813"/>
            <a:ext cx="255275" cy="412200"/>
            <a:chOff x="5682925" y="3195675"/>
            <a:chExt cx="255275" cy="412200"/>
          </a:xfrm>
        </p:grpSpPr>
        <p:sp>
          <p:nvSpPr>
            <p:cNvPr id="38" name="Google Shape;38;p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3"/>
          <p:cNvGrpSpPr/>
          <p:nvPr/>
        </p:nvGrpSpPr>
        <p:grpSpPr>
          <a:xfrm>
            <a:off x="8303125" y="4274813"/>
            <a:ext cx="255288" cy="412200"/>
            <a:chOff x="5682925" y="3195675"/>
            <a:chExt cx="255288" cy="412200"/>
          </a:xfrm>
        </p:grpSpPr>
        <p:sp>
          <p:nvSpPr>
            <p:cNvPr id="46" name="Google Shape;46;p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131450" y="434063"/>
            <a:ext cx="255288" cy="412200"/>
            <a:chOff x="5682925" y="3195675"/>
            <a:chExt cx="255288" cy="412200"/>
          </a:xfrm>
        </p:grpSpPr>
        <p:sp>
          <p:nvSpPr>
            <p:cNvPr id="54" name="Google Shape;54;p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2"/>
        <p:cNvGrpSpPr/>
        <p:nvPr/>
      </p:nvGrpSpPr>
      <p:grpSpPr>
        <a:xfrm>
          <a:off x="0" y="0"/>
          <a:ext cx="0" cy="0"/>
          <a:chOff x="0" y="0"/>
          <a:chExt cx="0" cy="0"/>
        </a:xfrm>
      </p:grpSpPr>
      <p:pic>
        <p:nvPicPr>
          <p:cNvPr id="163" name="Google Shape;163;p7"/>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164" name="Google Shape;164;p7"/>
          <p:cNvSpPr>
            <a:spLocks noGrp="1"/>
          </p:cNvSpPr>
          <p:nvPr>
            <p:ph type="pic" idx="2"/>
          </p:nvPr>
        </p:nvSpPr>
        <p:spPr>
          <a:xfrm>
            <a:off x="5674200" y="1303650"/>
            <a:ext cx="2451600" cy="3076500"/>
          </a:xfrm>
          <a:prstGeom prst="rect">
            <a:avLst/>
          </a:prstGeom>
          <a:noFill/>
          <a:ln w="19050" cap="flat" cmpd="sng">
            <a:solidFill>
              <a:schemeClr val="lt1"/>
            </a:solidFill>
            <a:prstDash val="solid"/>
            <a:round/>
            <a:headEnd type="none" w="sm" len="sm"/>
            <a:tailEnd type="none" w="sm" len="sm"/>
          </a:ln>
        </p:spPr>
      </p:sp>
      <p:sp>
        <p:nvSpPr>
          <p:cNvPr id="165" name="Google Shape;165;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66" name="Google Shape;166;p7"/>
          <p:cNvSpPr txBox="1">
            <a:spLocks noGrp="1"/>
          </p:cNvSpPr>
          <p:nvPr>
            <p:ph type="subTitle" idx="1"/>
          </p:nvPr>
        </p:nvSpPr>
        <p:spPr>
          <a:xfrm>
            <a:off x="720000" y="1700300"/>
            <a:ext cx="40119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167" name="Google Shape;167;p7"/>
          <p:cNvGrpSpPr/>
          <p:nvPr/>
        </p:nvGrpSpPr>
        <p:grpSpPr>
          <a:xfrm>
            <a:off x="-457200" y="-141650"/>
            <a:ext cx="10461200" cy="5926125"/>
            <a:chOff x="-358112" y="-141650"/>
            <a:chExt cx="10461200" cy="5926125"/>
          </a:xfrm>
        </p:grpSpPr>
        <p:cxnSp>
          <p:nvCxnSpPr>
            <p:cNvPr id="168" name="Google Shape;168;p7"/>
            <p:cNvCxnSpPr/>
            <p:nvPr/>
          </p:nvCxnSpPr>
          <p:spPr>
            <a:xfrm rot="10800000" flipH="1">
              <a:off x="7123088" y="4457675"/>
              <a:ext cx="2707800" cy="9498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169" name="Google Shape;169;p7"/>
            <p:cNvCxnSpPr/>
            <p:nvPr/>
          </p:nvCxnSpPr>
          <p:spPr>
            <a:xfrm rot="10800000" flipH="1">
              <a:off x="-358112" y="-141650"/>
              <a:ext cx="2568900" cy="7839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170" name="Google Shape;170;p7"/>
            <p:cNvCxnSpPr/>
            <p:nvPr/>
          </p:nvCxnSpPr>
          <p:spPr>
            <a:xfrm>
              <a:off x="545063" y="4880875"/>
              <a:ext cx="1344900" cy="903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171" name="Google Shape;171;p7"/>
            <p:cNvCxnSpPr/>
            <p:nvPr/>
          </p:nvCxnSpPr>
          <p:spPr>
            <a:xfrm>
              <a:off x="8564088" y="414325"/>
              <a:ext cx="1539000" cy="573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cxnSp>
        <p:nvCxnSpPr>
          <p:cNvPr id="172" name="Google Shape;172;p7"/>
          <p:cNvCxnSpPr/>
          <p:nvPr/>
        </p:nvCxnSpPr>
        <p:spPr>
          <a:xfrm rot="10800000">
            <a:off x="436225" y="4844950"/>
            <a:ext cx="3186000" cy="3693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173" name="Google Shape;173;p7"/>
          <p:cNvCxnSpPr/>
          <p:nvPr/>
        </p:nvCxnSpPr>
        <p:spPr>
          <a:xfrm rot="10800000">
            <a:off x="8248575" y="-155050"/>
            <a:ext cx="217800" cy="579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174" name="Google Shape;174;p7"/>
          <p:cNvGrpSpPr/>
          <p:nvPr/>
        </p:nvGrpSpPr>
        <p:grpSpPr>
          <a:xfrm>
            <a:off x="8349150" y="-12"/>
            <a:ext cx="255275" cy="412200"/>
            <a:chOff x="5682925" y="3195675"/>
            <a:chExt cx="255275" cy="412200"/>
          </a:xfrm>
        </p:grpSpPr>
        <p:sp>
          <p:nvSpPr>
            <p:cNvPr id="175" name="Google Shape;175;p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2" name="Google Shape;182;p7"/>
          <p:cNvCxnSpPr/>
          <p:nvPr/>
        </p:nvCxnSpPr>
        <p:spPr>
          <a:xfrm>
            <a:off x="-106125" y="2865675"/>
            <a:ext cx="560700" cy="20271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183" name="Google Shape;183;p7"/>
          <p:cNvGrpSpPr/>
          <p:nvPr/>
        </p:nvGrpSpPr>
        <p:grpSpPr>
          <a:xfrm>
            <a:off x="340138" y="4472063"/>
            <a:ext cx="255288" cy="412200"/>
            <a:chOff x="5682925" y="3195675"/>
            <a:chExt cx="255288" cy="412200"/>
          </a:xfrm>
        </p:grpSpPr>
        <p:sp>
          <p:nvSpPr>
            <p:cNvPr id="184" name="Google Shape;184;p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1"/>
        <p:cNvGrpSpPr/>
        <p:nvPr/>
      </p:nvGrpSpPr>
      <p:grpSpPr>
        <a:xfrm>
          <a:off x="0" y="0"/>
          <a:ext cx="0" cy="0"/>
          <a:chOff x="0" y="0"/>
          <a:chExt cx="0" cy="0"/>
        </a:xfrm>
      </p:grpSpPr>
      <p:pic>
        <p:nvPicPr>
          <p:cNvPr id="192" name="Google Shape;192;p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93" name="Google Shape;193;p8"/>
          <p:cNvPicPr preferRelativeResize="0"/>
          <p:nvPr/>
        </p:nvPicPr>
        <p:blipFill>
          <a:blip r:embed="rId3">
            <a:alphaModFix/>
          </a:blip>
          <a:stretch>
            <a:fillRect/>
          </a:stretch>
        </p:blipFill>
        <p:spPr>
          <a:xfrm>
            <a:off x="713225" y="539500"/>
            <a:ext cx="7717550" cy="4064499"/>
          </a:xfrm>
          <a:prstGeom prst="rect">
            <a:avLst/>
          </a:prstGeom>
          <a:noFill/>
          <a:ln>
            <a:noFill/>
          </a:ln>
        </p:spPr>
      </p:pic>
      <p:sp>
        <p:nvSpPr>
          <p:cNvPr id="194" name="Google Shape;194;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95" name="Google Shape;195;p8"/>
          <p:cNvGrpSpPr/>
          <p:nvPr/>
        </p:nvGrpSpPr>
        <p:grpSpPr>
          <a:xfrm>
            <a:off x="-53175" y="-75925"/>
            <a:ext cx="9402825" cy="5676575"/>
            <a:chOff x="-30325" y="-75925"/>
            <a:chExt cx="9402825" cy="5676575"/>
          </a:xfrm>
        </p:grpSpPr>
        <p:cxnSp>
          <p:nvCxnSpPr>
            <p:cNvPr id="196" name="Google Shape;196;p8"/>
            <p:cNvCxnSpPr/>
            <p:nvPr/>
          </p:nvCxnSpPr>
          <p:spPr>
            <a:xfrm rot="10800000" flipH="1">
              <a:off x="8389625" y="-7625"/>
              <a:ext cx="533400" cy="800100"/>
            </a:xfrm>
            <a:prstGeom prst="straightConnector1">
              <a:avLst/>
            </a:prstGeom>
            <a:noFill/>
            <a:ln w="28575" cap="flat" cmpd="sng">
              <a:solidFill>
                <a:srgbClr val="CC0000"/>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197" name="Google Shape;197;p8"/>
            <p:cNvCxnSpPr/>
            <p:nvPr/>
          </p:nvCxnSpPr>
          <p:spPr>
            <a:xfrm rot="10800000">
              <a:off x="586450" y="525575"/>
              <a:ext cx="7869000" cy="197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198" name="Google Shape;198;p8"/>
            <p:cNvCxnSpPr/>
            <p:nvPr/>
          </p:nvCxnSpPr>
          <p:spPr>
            <a:xfrm rot="10800000" flipH="1">
              <a:off x="7743500" y="4373950"/>
              <a:ext cx="1629000" cy="1226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199" name="Google Shape;199;p8"/>
            <p:cNvCxnSpPr/>
            <p:nvPr/>
          </p:nvCxnSpPr>
          <p:spPr>
            <a:xfrm rot="10800000">
              <a:off x="8397400" y="792475"/>
              <a:ext cx="399900" cy="4000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00" name="Google Shape;200;p8"/>
            <p:cNvCxnSpPr/>
            <p:nvPr/>
          </p:nvCxnSpPr>
          <p:spPr>
            <a:xfrm rot="10800000">
              <a:off x="-30325" y="350425"/>
              <a:ext cx="628500" cy="194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01" name="Google Shape;201;p8"/>
            <p:cNvCxnSpPr/>
            <p:nvPr/>
          </p:nvCxnSpPr>
          <p:spPr>
            <a:xfrm rot="10800000" flipH="1">
              <a:off x="598175" y="0"/>
              <a:ext cx="278100" cy="533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02" name="Google Shape;202;p8"/>
            <p:cNvCxnSpPr/>
            <p:nvPr/>
          </p:nvCxnSpPr>
          <p:spPr>
            <a:xfrm rot="10800000">
              <a:off x="7518900" y="-75925"/>
              <a:ext cx="915900" cy="8058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03" name="Google Shape;203;p8"/>
            <p:cNvCxnSpPr/>
            <p:nvPr/>
          </p:nvCxnSpPr>
          <p:spPr>
            <a:xfrm>
              <a:off x="586750" y="388625"/>
              <a:ext cx="183000" cy="42063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04" name="Google Shape;204;p8"/>
            <p:cNvCxnSpPr/>
            <p:nvPr/>
          </p:nvCxnSpPr>
          <p:spPr>
            <a:xfrm>
              <a:off x="792475" y="4625350"/>
              <a:ext cx="8001000" cy="171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05" name="Google Shape;205;p8"/>
            <p:cNvCxnSpPr/>
            <p:nvPr/>
          </p:nvCxnSpPr>
          <p:spPr>
            <a:xfrm>
              <a:off x="-22850" y="2827025"/>
              <a:ext cx="1181100" cy="2575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grpSp>
        <p:nvGrpSpPr>
          <p:cNvPr id="206" name="Google Shape;206;p8"/>
          <p:cNvGrpSpPr/>
          <p:nvPr/>
        </p:nvGrpSpPr>
        <p:grpSpPr>
          <a:xfrm>
            <a:off x="8238963" y="416013"/>
            <a:ext cx="255275" cy="412200"/>
            <a:chOff x="5682925" y="3195675"/>
            <a:chExt cx="255275" cy="412200"/>
          </a:xfrm>
        </p:grpSpPr>
        <p:sp>
          <p:nvSpPr>
            <p:cNvPr id="207" name="Google Shape;207;p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8"/>
          <p:cNvGrpSpPr/>
          <p:nvPr/>
        </p:nvGrpSpPr>
        <p:grpSpPr>
          <a:xfrm>
            <a:off x="665025" y="4226213"/>
            <a:ext cx="255288" cy="412200"/>
            <a:chOff x="5682925" y="3195675"/>
            <a:chExt cx="255288" cy="412200"/>
          </a:xfrm>
        </p:grpSpPr>
        <p:sp>
          <p:nvSpPr>
            <p:cNvPr id="215" name="Google Shape;215;p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8"/>
          <p:cNvGrpSpPr/>
          <p:nvPr/>
        </p:nvGrpSpPr>
        <p:grpSpPr>
          <a:xfrm>
            <a:off x="8644938" y="4397888"/>
            <a:ext cx="255275" cy="412200"/>
            <a:chOff x="5682925" y="3195675"/>
            <a:chExt cx="255275" cy="412200"/>
          </a:xfrm>
        </p:grpSpPr>
        <p:sp>
          <p:nvSpPr>
            <p:cNvPr id="223" name="Google Shape;223;p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8"/>
          <p:cNvGrpSpPr/>
          <p:nvPr/>
        </p:nvGrpSpPr>
        <p:grpSpPr>
          <a:xfrm>
            <a:off x="435100" y="150663"/>
            <a:ext cx="255275" cy="412200"/>
            <a:chOff x="5682925" y="3195675"/>
            <a:chExt cx="255275" cy="412200"/>
          </a:xfrm>
        </p:grpSpPr>
        <p:sp>
          <p:nvSpPr>
            <p:cNvPr id="231" name="Google Shape;231;p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36"/>
        <p:cNvGrpSpPr/>
        <p:nvPr/>
      </p:nvGrpSpPr>
      <p:grpSpPr>
        <a:xfrm>
          <a:off x="0" y="0"/>
          <a:ext cx="0" cy="0"/>
          <a:chOff x="0" y="0"/>
          <a:chExt cx="0" cy="0"/>
        </a:xfrm>
      </p:grpSpPr>
      <p:pic>
        <p:nvPicPr>
          <p:cNvPr id="337" name="Google Shape;337;p13"/>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338" name="Google Shape;33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339" name="Google Shape;339;p13"/>
          <p:cNvSpPr txBox="1">
            <a:spLocks noGrp="1"/>
          </p:cNvSpPr>
          <p:nvPr>
            <p:ph type="subTitle" idx="1"/>
          </p:nvPr>
        </p:nvSpPr>
        <p:spPr>
          <a:xfrm>
            <a:off x="720000"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13"/>
          <p:cNvSpPr txBox="1">
            <a:spLocks noGrp="1"/>
          </p:cNvSpPr>
          <p:nvPr>
            <p:ph type="subTitle" idx="2"/>
          </p:nvPr>
        </p:nvSpPr>
        <p:spPr>
          <a:xfrm>
            <a:off x="3419271"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1" name="Google Shape;341;p13"/>
          <p:cNvSpPr txBox="1">
            <a:spLocks noGrp="1"/>
          </p:cNvSpPr>
          <p:nvPr>
            <p:ph type="subTitle" idx="3"/>
          </p:nvPr>
        </p:nvSpPr>
        <p:spPr>
          <a:xfrm>
            <a:off x="720000"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13"/>
          <p:cNvSpPr txBox="1">
            <a:spLocks noGrp="1"/>
          </p:cNvSpPr>
          <p:nvPr>
            <p:ph type="subTitle" idx="4"/>
          </p:nvPr>
        </p:nvSpPr>
        <p:spPr>
          <a:xfrm>
            <a:off x="3419271"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13"/>
          <p:cNvSpPr txBox="1">
            <a:spLocks noGrp="1"/>
          </p:cNvSpPr>
          <p:nvPr>
            <p:ph type="subTitle" idx="5"/>
          </p:nvPr>
        </p:nvSpPr>
        <p:spPr>
          <a:xfrm>
            <a:off x="6118549"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13"/>
          <p:cNvSpPr txBox="1">
            <a:spLocks noGrp="1"/>
          </p:cNvSpPr>
          <p:nvPr>
            <p:ph type="subTitle" idx="6"/>
          </p:nvPr>
        </p:nvSpPr>
        <p:spPr>
          <a:xfrm>
            <a:off x="6118549"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5" name="Google Shape;345;p13"/>
          <p:cNvSpPr txBox="1">
            <a:spLocks noGrp="1"/>
          </p:cNvSpPr>
          <p:nvPr>
            <p:ph type="title" idx="7" hasCustomPrompt="1"/>
          </p:nvPr>
        </p:nvSpPr>
        <p:spPr>
          <a:xfrm>
            <a:off x="720000"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6" name="Google Shape;346;p13"/>
          <p:cNvSpPr txBox="1">
            <a:spLocks noGrp="1"/>
          </p:cNvSpPr>
          <p:nvPr>
            <p:ph type="title" idx="8" hasCustomPrompt="1"/>
          </p:nvPr>
        </p:nvSpPr>
        <p:spPr>
          <a:xfrm>
            <a:off x="720000"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7" name="Google Shape;347;p13"/>
          <p:cNvSpPr txBox="1">
            <a:spLocks noGrp="1"/>
          </p:cNvSpPr>
          <p:nvPr>
            <p:ph type="title" idx="9" hasCustomPrompt="1"/>
          </p:nvPr>
        </p:nvSpPr>
        <p:spPr>
          <a:xfrm>
            <a:off x="3419271"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8" name="Google Shape;348;p13"/>
          <p:cNvSpPr txBox="1">
            <a:spLocks noGrp="1"/>
          </p:cNvSpPr>
          <p:nvPr>
            <p:ph type="title" idx="13" hasCustomPrompt="1"/>
          </p:nvPr>
        </p:nvSpPr>
        <p:spPr>
          <a:xfrm>
            <a:off x="3419271"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9" name="Google Shape;349;p13"/>
          <p:cNvSpPr txBox="1">
            <a:spLocks noGrp="1"/>
          </p:cNvSpPr>
          <p:nvPr>
            <p:ph type="title" idx="14" hasCustomPrompt="1"/>
          </p:nvPr>
        </p:nvSpPr>
        <p:spPr>
          <a:xfrm>
            <a:off x="6118549"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0" name="Google Shape;350;p13"/>
          <p:cNvSpPr txBox="1">
            <a:spLocks noGrp="1"/>
          </p:cNvSpPr>
          <p:nvPr>
            <p:ph type="title" idx="15" hasCustomPrompt="1"/>
          </p:nvPr>
        </p:nvSpPr>
        <p:spPr>
          <a:xfrm>
            <a:off x="6118549"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1" name="Google Shape;351;p13"/>
          <p:cNvSpPr txBox="1">
            <a:spLocks noGrp="1"/>
          </p:cNvSpPr>
          <p:nvPr>
            <p:ph type="subTitle" idx="16"/>
          </p:nvPr>
        </p:nvSpPr>
        <p:spPr>
          <a:xfrm>
            <a:off x="720000"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2" name="Google Shape;352;p13"/>
          <p:cNvSpPr txBox="1">
            <a:spLocks noGrp="1"/>
          </p:cNvSpPr>
          <p:nvPr>
            <p:ph type="subTitle" idx="17"/>
          </p:nvPr>
        </p:nvSpPr>
        <p:spPr>
          <a:xfrm>
            <a:off x="3419271"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3" name="Google Shape;353;p13"/>
          <p:cNvSpPr txBox="1">
            <a:spLocks noGrp="1"/>
          </p:cNvSpPr>
          <p:nvPr>
            <p:ph type="subTitle" idx="18"/>
          </p:nvPr>
        </p:nvSpPr>
        <p:spPr>
          <a:xfrm>
            <a:off x="6118549"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4" name="Google Shape;354;p13"/>
          <p:cNvSpPr txBox="1">
            <a:spLocks noGrp="1"/>
          </p:cNvSpPr>
          <p:nvPr>
            <p:ph type="subTitle" idx="19"/>
          </p:nvPr>
        </p:nvSpPr>
        <p:spPr>
          <a:xfrm>
            <a:off x="720000"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5" name="Google Shape;355;p13"/>
          <p:cNvSpPr txBox="1">
            <a:spLocks noGrp="1"/>
          </p:cNvSpPr>
          <p:nvPr>
            <p:ph type="subTitle" idx="20"/>
          </p:nvPr>
        </p:nvSpPr>
        <p:spPr>
          <a:xfrm>
            <a:off x="3419271"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6" name="Google Shape;356;p13"/>
          <p:cNvSpPr txBox="1">
            <a:spLocks noGrp="1"/>
          </p:cNvSpPr>
          <p:nvPr>
            <p:ph type="subTitle" idx="21"/>
          </p:nvPr>
        </p:nvSpPr>
        <p:spPr>
          <a:xfrm>
            <a:off x="6118549"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357" name="Google Shape;357;p13"/>
          <p:cNvCxnSpPr/>
          <p:nvPr/>
        </p:nvCxnSpPr>
        <p:spPr>
          <a:xfrm rot="10800000">
            <a:off x="7924750" y="-137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58" name="Google Shape;358;p13"/>
          <p:cNvCxnSpPr/>
          <p:nvPr/>
        </p:nvCxnSpPr>
        <p:spPr>
          <a:xfrm rot="10800000">
            <a:off x="-297250" y="4334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nvGrpSpPr>
          <p:cNvPr id="359" name="Google Shape;359;p13"/>
          <p:cNvGrpSpPr/>
          <p:nvPr/>
        </p:nvGrpSpPr>
        <p:grpSpPr>
          <a:xfrm>
            <a:off x="-411475" y="-136975"/>
            <a:ext cx="1790700" cy="1211400"/>
            <a:chOff x="-411475" y="-136975"/>
            <a:chExt cx="1790700" cy="1211400"/>
          </a:xfrm>
        </p:grpSpPr>
        <p:cxnSp>
          <p:nvCxnSpPr>
            <p:cNvPr id="360" name="Google Shape;360;p13"/>
            <p:cNvCxnSpPr/>
            <p:nvPr/>
          </p:nvCxnSpPr>
          <p:spPr>
            <a:xfrm>
              <a:off x="-38100" y="-38100"/>
              <a:ext cx="464700" cy="5562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61" name="Google Shape;361;p13"/>
            <p:cNvCxnSpPr/>
            <p:nvPr/>
          </p:nvCxnSpPr>
          <p:spPr>
            <a:xfrm rot="10800000" flipH="1">
              <a:off x="-411475" y="-136975"/>
              <a:ext cx="1790700" cy="12114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362" name="Google Shape;362;p13"/>
          <p:cNvGrpSpPr/>
          <p:nvPr/>
        </p:nvGrpSpPr>
        <p:grpSpPr>
          <a:xfrm>
            <a:off x="7924750" y="2781300"/>
            <a:ext cx="1463100" cy="2567950"/>
            <a:chOff x="7924750" y="2781300"/>
            <a:chExt cx="1463100" cy="2567950"/>
          </a:xfrm>
        </p:grpSpPr>
        <p:cxnSp>
          <p:nvCxnSpPr>
            <p:cNvPr id="363" name="Google Shape;363;p13"/>
            <p:cNvCxnSpPr/>
            <p:nvPr/>
          </p:nvCxnSpPr>
          <p:spPr>
            <a:xfrm flipH="1">
              <a:off x="8667725" y="2781300"/>
              <a:ext cx="674400" cy="20727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64" name="Google Shape;364;p13"/>
            <p:cNvCxnSpPr/>
            <p:nvPr/>
          </p:nvCxnSpPr>
          <p:spPr>
            <a:xfrm rot="10800000" flipH="1">
              <a:off x="7924750" y="4366150"/>
              <a:ext cx="1463100" cy="9831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365" name="Google Shape;365;p13"/>
          <p:cNvGrpSpPr/>
          <p:nvPr/>
        </p:nvGrpSpPr>
        <p:grpSpPr>
          <a:xfrm>
            <a:off x="8528663" y="4456988"/>
            <a:ext cx="255275" cy="412200"/>
            <a:chOff x="5682925" y="3195675"/>
            <a:chExt cx="255275" cy="412200"/>
          </a:xfrm>
        </p:grpSpPr>
        <p:sp>
          <p:nvSpPr>
            <p:cNvPr id="366" name="Google Shape;366;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3"/>
          <p:cNvGrpSpPr/>
          <p:nvPr/>
        </p:nvGrpSpPr>
        <p:grpSpPr>
          <a:xfrm>
            <a:off x="274363" y="105888"/>
            <a:ext cx="255275" cy="412200"/>
            <a:chOff x="5682925" y="3195675"/>
            <a:chExt cx="255275" cy="412200"/>
          </a:xfrm>
        </p:grpSpPr>
        <p:sp>
          <p:nvSpPr>
            <p:cNvPr id="374" name="Google Shape;374;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3"/>
          <p:cNvGrpSpPr/>
          <p:nvPr/>
        </p:nvGrpSpPr>
        <p:grpSpPr>
          <a:xfrm>
            <a:off x="274363" y="105888"/>
            <a:ext cx="255275" cy="412200"/>
            <a:chOff x="5682925" y="3195675"/>
            <a:chExt cx="255275" cy="412200"/>
          </a:xfrm>
        </p:grpSpPr>
        <p:sp>
          <p:nvSpPr>
            <p:cNvPr id="382" name="Google Shape;382;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482"/>
        <p:cNvGrpSpPr/>
        <p:nvPr/>
      </p:nvGrpSpPr>
      <p:grpSpPr>
        <a:xfrm>
          <a:off x="0" y="0"/>
          <a:ext cx="0" cy="0"/>
          <a:chOff x="0" y="0"/>
          <a:chExt cx="0" cy="0"/>
        </a:xfrm>
      </p:grpSpPr>
      <p:pic>
        <p:nvPicPr>
          <p:cNvPr id="483" name="Google Shape;483;p16"/>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484" name="Google Shape;484;p16"/>
          <p:cNvSpPr txBox="1">
            <a:spLocks noGrp="1"/>
          </p:cNvSpPr>
          <p:nvPr>
            <p:ph type="title"/>
          </p:nvPr>
        </p:nvSpPr>
        <p:spPr>
          <a:xfrm>
            <a:off x="713225" y="1056700"/>
            <a:ext cx="3519600" cy="1914000"/>
          </a:xfrm>
          <a:prstGeom prst="rect">
            <a:avLst/>
          </a:prstGeom>
        </p:spPr>
        <p:txBody>
          <a:bodyPr spcFirstLastPara="1" wrap="square" lIns="91425" tIns="91425" rIns="91425" bIns="91425" anchor="b"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485" name="Google Shape;485;p16"/>
          <p:cNvSpPr txBox="1">
            <a:spLocks noGrp="1"/>
          </p:cNvSpPr>
          <p:nvPr>
            <p:ph type="subTitle" idx="1"/>
          </p:nvPr>
        </p:nvSpPr>
        <p:spPr>
          <a:xfrm>
            <a:off x="713225" y="2970500"/>
            <a:ext cx="3519600" cy="111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6" name="Google Shape;486;p16"/>
          <p:cNvSpPr>
            <a:spLocks noGrp="1"/>
          </p:cNvSpPr>
          <p:nvPr>
            <p:ph type="pic" idx="2"/>
          </p:nvPr>
        </p:nvSpPr>
        <p:spPr>
          <a:xfrm>
            <a:off x="5222200" y="539500"/>
            <a:ext cx="3208500" cy="4044900"/>
          </a:xfrm>
          <a:prstGeom prst="rect">
            <a:avLst/>
          </a:prstGeom>
          <a:noFill/>
          <a:ln w="19050" cap="flat" cmpd="sng">
            <a:solidFill>
              <a:schemeClr val="lt1"/>
            </a:solidFill>
            <a:prstDash val="solid"/>
            <a:round/>
            <a:headEnd type="none" w="sm" len="sm"/>
            <a:tailEnd type="none" w="sm" len="sm"/>
          </a:ln>
        </p:spPr>
      </p:sp>
      <p:cxnSp>
        <p:nvCxnSpPr>
          <p:cNvPr id="487" name="Google Shape;487;p16"/>
          <p:cNvCxnSpPr/>
          <p:nvPr/>
        </p:nvCxnSpPr>
        <p:spPr>
          <a:xfrm rot="10800000">
            <a:off x="7924750" y="-137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488" name="Google Shape;488;p16"/>
          <p:cNvCxnSpPr/>
          <p:nvPr/>
        </p:nvCxnSpPr>
        <p:spPr>
          <a:xfrm rot="10800000">
            <a:off x="-297250" y="4334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nvGrpSpPr>
          <p:cNvPr id="489" name="Google Shape;489;p16"/>
          <p:cNvGrpSpPr/>
          <p:nvPr/>
        </p:nvGrpSpPr>
        <p:grpSpPr>
          <a:xfrm>
            <a:off x="-411475" y="-136975"/>
            <a:ext cx="1790700" cy="1211400"/>
            <a:chOff x="-411475" y="-136975"/>
            <a:chExt cx="1790700" cy="1211400"/>
          </a:xfrm>
        </p:grpSpPr>
        <p:cxnSp>
          <p:nvCxnSpPr>
            <p:cNvPr id="490" name="Google Shape;490;p16"/>
            <p:cNvCxnSpPr/>
            <p:nvPr/>
          </p:nvCxnSpPr>
          <p:spPr>
            <a:xfrm>
              <a:off x="-38100" y="-38100"/>
              <a:ext cx="464700" cy="5562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491" name="Google Shape;491;p16"/>
            <p:cNvCxnSpPr/>
            <p:nvPr/>
          </p:nvCxnSpPr>
          <p:spPr>
            <a:xfrm rot="10800000" flipH="1">
              <a:off x="-411475" y="-136975"/>
              <a:ext cx="1790700" cy="12114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492" name="Google Shape;492;p16"/>
          <p:cNvGrpSpPr/>
          <p:nvPr/>
        </p:nvGrpSpPr>
        <p:grpSpPr>
          <a:xfrm>
            <a:off x="7924750" y="2781300"/>
            <a:ext cx="1463100" cy="2567950"/>
            <a:chOff x="7924750" y="2781300"/>
            <a:chExt cx="1463100" cy="2567950"/>
          </a:xfrm>
        </p:grpSpPr>
        <p:cxnSp>
          <p:nvCxnSpPr>
            <p:cNvPr id="493" name="Google Shape;493;p16"/>
            <p:cNvCxnSpPr/>
            <p:nvPr/>
          </p:nvCxnSpPr>
          <p:spPr>
            <a:xfrm flipH="1">
              <a:off x="8667725" y="2781300"/>
              <a:ext cx="674400" cy="20727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494" name="Google Shape;494;p16"/>
            <p:cNvCxnSpPr/>
            <p:nvPr/>
          </p:nvCxnSpPr>
          <p:spPr>
            <a:xfrm rot="10800000" flipH="1">
              <a:off x="7924750" y="4366150"/>
              <a:ext cx="1463100" cy="9831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495" name="Google Shape;495;p16"/>
          <p:cNvGrpSpPr/>
          <p:nvPr/>
        </p:nvGrpSpPr>
        <p:grpSpPr>
          <a:xfrm>
            <a:off x="8528663" y="4456988"/>
            <a:ext cx="255275" cy="412200"/>
            <a:chOff x="5682925" y="3195675"/>
            <a:chExt cx="255275" cy="412200"/>
          </a:xfrm>
        </p:grpSpPr>
        <p:sp>
          <p:nvSpPr>
            <p:cNvPr id="496" name="Google Shape;496;p16"/>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6"/>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6"/>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16"/>
          <p:cNvGrpSpPr/>
          <p:nvPr/>
        </p:nvGrpSpPr>
        <p:grpSpPr>
          <a:xfrm>
            <a:off x="288200" y="82988"/>
            <a:ext cx="255275" cy="412200"/>
            <a:chOff x="5682925" y="3195675"/>
            <a:chExt cx="255275" cy="412200"/>
          </a:xfrm>
        </p:grpSpPr>
        <p:sp>
          <p:nvSpPr>
            <p:cNvPr id="504" name="Google Shape;504;p16"/>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615"/>
        <p:cNvGrpSpPr/>
        <p:nvPr/>
      </p:nvGrpSpPr>
      <p:grpSpPr>
        <a:xfrm>
          <a:off x="0" y="0"/>
          <a:ext cx="0" cy="0"/>
          <a:chOff x="0" y="0"/>
          <a:chExt cx="0" cy="0"/>
        </a:xfrm>
      </p:grpSpPr>
      <p:pic>
        <p:nvPicPr>
          <p:cNvPr id="616" name="Google Shape;616;p20"/>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617" name="Google Shape;61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618" name="Google Shape;618;p20"/>
          <p:cNvSpPr txBox="1">
            <a:spLocks noGrp="1"/>
          </p:cNvSpPr>
          <p:nvPr>
            <p:ph type="subTitle" idx="1"/>
          </p:nvPr>
        </p:nvSpPr>
        <p:spPr>
          <a:xfrm>
            <a:off x="4832040" y="1911450"/>
            <a:ext cx="3254100" cy="2096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9" name="Google Shape;619;p20"/>
          <p:cNvSpPr txBox="1">
            <a:spLocks noGrp="1"/>
          </p:cNvSpPr>
          <p:nvPr>
            <p:ph type="subTitle" idx="2"/>
          </p:nvPr>
        </p:nvSpPr>
        <p:spPr>
          <a:xfrm>
            <a:off x="1057863" y="1911450"/>
            <a:ext cx="3254100" cy="2096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620" name="Google Shape;620;p20"/>
          <p:cNvCxnSpPr/>
          <p:nvPr/>
        </p:nvCxnSpPr>
        <p:spPr>
          <a:xfrm flipH="1">
            <a:off x="8561750" y="89800"/>
            <a:ext cx="816300" cy="2586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621" name="Google Shape;621;p20"/>
          <p:cNvCxnSpPr/>
          <p:nvPr/>
        </p:nvCxnSpPr>
        <p:spPr>
          <a:xfrm rot="10800000">
            <a:off x="-297300" y="4334200"/>
            <a:ext cx="2735700" cy="8991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622" name="Google Shape;622;p20"/>
          <p:cNvCxnSpPr/>
          <p:nvPr/>
        </p:nvCxnSpPr>
        <p:spPr>
          <a:xfrm rot="10800000" flipH="1">
            <a:off x="-411475" y="-136975"/>
            <a:ext cx="1790700" cy="12114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623" name="Google Shape;623;p20"/>
          <p:cNvCxnSpPr/>
          <p:nvPr/>
        </p:nvCxnSpPr>
        <p:spPr>
          <a:xfrm rot="10800000" flipH="1">
            <a:off x="7924750" y="4366150"/>
            <a:ext cx="1463100" cy="9831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624" name="Google Shape;624;p20"/>
          <p:cNvCxnSpPr/>
          <p:nvPr/>
        </p:nvCxnSpPr>
        <p:spPr>
          <a:xfrm rot="10800000">
            <a:off x="8139950" y="-195825"/>
            <a:ext cx="1238100" cy="1728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nvGrpSpPr>
          <p:cNvPr id="625" name="Google Shape;625;p20"/>
          <p:cNvGrpSpPr/>
          <p:nvPr/>
        </p:nvGrpSpPr>
        <p:grpSpPr>
          <a:xfrm>
            <a:off x="8523813" y="89788"/>
            <a:ext cx="255275" cy="412200"/>
            <a:chOff x="5682925" y="3195675"/>
            <a:chExt cx="255275" cy="412200"/>
          </a:xfrm>
        </p:grpSpPr>
        <p:sp>
          <p:nvSpPr>
            <p:cNvPr id="626" name="Google Shape;626;p20"/>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0"/>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0"/>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0"/>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0"/>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33" name="Google Shape;633;p20"/>
          <p:cNvCxnSpPr/>
          <p:nvPr/>
        </p:nvCxnSpPr>
        <p:spPr>
          <a:xfrm rot="10800000">
            <a:off x="669550" y="4634725"/>
            <a:ext cx="163200" cy="10068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nvGrpSpPr>
          <p:cNvPr id="634" name="Google Shape;634;p20"/>
          <p:cNvGrpSpPr/>
          <p:nvPr/>
        </p:nvGrpSpPr>
        <p:grpSpPr>
          <a:xfrm>
            <a:off x="585575" y="4397888"/>
            <a:ext cx="255275" cy="412200"/>
            <a:chOff x="5682925" y="3195675"/>
            <a:chExt cx="255275" cy="412200"/>
          </a:xfrm>
        </p:grpSpPr>
        <p:sp>
          <p:nvSpPr>
            <p:cNvPr id="635" name="Google Shape;635;p20"/>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0"/>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0"/>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0"/>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0"/>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0"/>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0"/>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42"/>
        <p:cNvGrpSpPr/>
        <p:nvPr/>
      </p:nvGrpSpPr>
      <p:grpSpPr>
        <a:xfrm>
          <a:off x="0" y="0"/>
          <a:ext cx="0" cy="0"/>
          <a:chOff x="0" y="0"/>
          <a:chExt cx="0" cy="0"/>
        </a:xfrm>
      </p:grpSpPr>
      <p:pic>
        <p:nvPicPr>
          <p:cNvPr id="943" name="Google Shape;943;p32"/>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44" name="Google Shape;944;p32"/>
          <p:cNvGrpSpPr/>
          <p:nvPr/>
        </p:nvGrpSpPr>
        <p:grpSpPr>
          <a:xfrm>
            <a:off x="152300" y="179025"/>
            <a:ext cx="8490575" cy="4850550"/>
            <a:chOff x="152300" y="179025"/>
            <a:chExt cx="8490575" cy="4850550"/>
          </a:xfrm>
        </p:grpSpPr>
        <p:cxnSp>
          <p:nvCxnSpPr>
            <p:cNvPr id="945" name="Google Shape;945;p32"/>
            <p:cNvCxnSpPr/>
            <p:nvPr/>
          </p:nvCxnSpPr>
          <p:spPr>
            <a:xfrm>
              <a:off x="3731975" y="179025"/>
              <a:ext cx="3970200" cy="95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6" name="Google Shape;946;p32"/>
            <p:cNvCxnSpPr/>
            <p:nvPr/>
          </p:nvCxnSpPr>
          <p:spPr>
            <a:xfrm flipH="1">
              <a:off x="152300" y="199675"/>
              <a:ext cx="3607200" cy="1169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7" name="Google Shape;947;p32"/>
            <p:cNvCxnSpPr/>
            <p:nvPr/>
          </p:nvCxnSpPr>
          <p:spPr>
            <a:xfrm>
              <a:off x="179625" y="1341675"/>
              <a:ext cx="683700" cy="3687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8" name="Google Shape;948;p32"/>
            <p:cNvCxnSpPr/>
            <p:nvPr/>
          </p:nvCxnSpPr>
          <p:spPr>
            <a:xfrm rot="10800000" flipH="1">
              <a:off x="859975" y="4731600"/>
              <a:ext cx="7782900" cy="297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9" name="Google Shape;949;p32"/>
            <p:cNvCxnSpPr/>
            <p:nvPr/>
          </p:nvCxnSpPr>
          <p:spPr>
            <a:xfrm rot="10800000">
              <a:off x="7695525" y="253425"/>
              <a:ext cx="906900" cy="4462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950" name="Google Shape;950;p32"/>
          <p:cNvGrpSpPr/>
          <p:nvPr/>
        </p:nvGrpSpPr>
        <p:grpSpPr>
          <a:xfrm>
            <a:off x="70750" y="1018088"/>
            <a:ext cx="255275" cy="412200"/>
            <a:chOff x="5682925" y="3195675"/>
            <a:chExt cx="255275" cy="412200"/>
          </a:xfrm>
        </p:grpSpPr>
        <p:sp>
          <p:nvSpPr>
            <p:cNvPr id="951" name="Google Shape;951;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32"/>
          <p:cNvGrpSpPr/>
          <p:nvPr/>
        </p:nvGrpSpPr>
        <p:grpSpPr>
          <a:xfrm>
            <a:off x="8387413" y="4397888"/>
            <a:ext cx="255275" cy="412200"/>
            <a:chOff x="5682925" y="3195675"/>
            <a:chExt cx="255275" cy="412200"/>
          </a:xfrm>
        </p:grpSpPr>
        <p:sp>
          <p:nvSpPr>
            <p:cNvPr id="959" name="Google Shape;959;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2"/>
          <p:cNvGrpSpPr/>
          <p:nvPr/>
        </p:nvGrpSpPr>
        <p:grpSpPr>
          <a:xfrm>
            <a:off x="3662550" y="-12"/>
            <a:ext cx="255288" cy="412200"/>
            <a:chOff x="5682925" y="3195675"/>
            <a:chExt cx="255288" cy="412200"/>
          </a:xfrm>
        </p:grpSpPr>
        <p:sp>
          <p:nvSpPr>
            <p:cNvPr id="967" name="Google Shape;967;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32"/>
          <p:cNvGrpSpPr/>
          <p:nvPr/>
        </p:nvGrpSpPr>
        <p:grpSpPr>
          <a:xfrm>
            <a:off x="781250" y="4603988"/>
            <a:ext cx="255288" cy="412200"/>
            <a:chOff x="5682925" y="3195675"/>
            <a:chExt cx="255288" cy="412200"/>
          </a:xfrm>
        </p:grpSpPr>
        <p:sp>
          <p:nvSpPr>
            <p:cNvPr id="975" name="Google Shape;975;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2"/>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2" name="Google Shape;982;p32"/>
          <p:cNvCxnSpPr/>
          <p:nvPr/>
        </p:nvCxnSpPr>
        <p:spPr>
          <a:xfrm rot="10800000" flipH="1">
            <a:off x="7690750" y="-5375"/>
            <a:ext cx="1496700" cy="31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nvGrpSpPr>
          <p:cNvPr id="983" name="Google Shape;983;p32"/>
          <p:cNvGrpSpPr/>
          <p:nvPr/>
        </p:nvGrpSpPr>
        <p:grpSpPr>
          <a:xfrm>
            <a:off x="7589625" y="-14187"/>
            <a:ext cx="255275" cy="412200"/>
            <a:chOff x="5682925" y="3195675"/>
            <a:chExt cx="255275" cy="412200"/>
          </a:xfrm>
        </p:grpSpPr>
        <p:sp>
          <p:nvSpPr>
            <p:cNvPr id="984" name="Google Shape;984;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1" name="Google Shape;991;p32"/>
          <p:cNvCxnSpPr/>
          <p:nvPr/>
        </p:nvCxnSpPr>
        <p:spPr>
          <a:xfrm>
            <a:off x="8642700" y="4731300"/>
            <a:ext cx="1779900" cy="800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92" name="Google Shape;992;p32"/>
          <p:cNvCxnSpPr/>
          <p:nvPr/>
        </p:nvCxnSpPr>
        <p:spPr>
          <a:xfrm>
            <a:off x="-879575" y="4229475"/>
            <a:ext cx="1779900" cy="800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1pPr>
            <a:lvl2pPr lvl="1"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2pPr>
            <a:lvl3pPr lvl="2"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3pPr>
            <a:lvl4pPr lvl="3"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4pPr>
            <a:lvl5pPr lvl="4"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5pPr>
            <a:lvl6pPr lvl="5"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6pPr>
            <a:lvl7pPr lvl="6"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7pPr>
            <a:lvl8pPr lvl="7"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8pPr>
            <a:lvl9pPr lvl="8"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1pPr>
            <a:lvl2pPr marL="914400" lvl="1"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2pPr>
            <a:lvl3pPr marL="1371600" lvl="2"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3pPr>
            <a:lvl4pPr marL="1828800" lvl="3"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4pPr>
            <a:lvl5pPr marL="2286000" lvl="4"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5pPr>
            <a:lvl6pPr marL="2743200" lvl="5"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6pPr>
            <a:lvl7pPr marL="3200400" lvl="6"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7pPr>
            <a:lvl8pPr marL="3657600" lvl="7"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8pPr>
            <a:lvl9pPr marL="4114800" lvl="8"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8" r:id="rId5"/>
    <p:sldLayoutId id="2147483659" r:id="rId6"/>
    <p:sldLayoutId id="2147483662" r:id="rId7"/>
    <p:sldLayoutId id="2147483666" r:id="rId8"/>
    <p:sldLayoutId id="2147483678" r:id="rId9"/>
    <p:sldLayoutId id="214748367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37"/>
          <p:cNvSpPr txBox="1">
            <a:spLocks noGrp="1"/>
          </p:cNvSpPr>
          <p:nvPr>
            <p:ph type="ctrTitle"/>
          </p:nvPr>
        </p:nvSpPr>
        <p:spPr>
          <a:xfrm>
            <a:off x="1086450" y="1151218"/>
            <a:ext cx="6971100" cy="2265600"/>
          </a:xfrm>
          <a:prstGeom prst="rect">
            <a:avLst/>
          </a:prstGeom>
        </p:spPr>
        <p:txBody>
          <a:bodyPr spcFirstLastPara="1" wrap="square" lIns="91425" tIns="91425" rIns="91425" bIns="91425" anchor="b" anchorCtr="0">
            <a:noAutofit/>
          </a:bodyPr>
          <a:lstStyle/>
          <a:p>
            <a:pPr marL="0" lvl="0" indent="0" algn="ctr" rtl="0">
              <a:spcBef>
                <a:spcPts val="2000"/>
              </a:spcBef>
              <a:spcAft>
                <a:spcPts val="0"/>
              </a:spcAft>
              <a:buNone/>
            </a:pPr>
            <a:r>
              <a:rPr lang="en" sz="6000" b="0" dirty="0">
                <a:solidFill>
                  <a:schemeClr val="lt2"/>
                </a:solidFill>
                <a:latin typeface="Azeret Mono ExtraBold"/>
                <a:ea typeface="Azeret Mono ExtraBold"/>
                <a:cs typeface="Azeret Mono ExtraBold"/>
                <a:sym typeface="Azeret Mono ExtraBold"/>
              </a:rPr>
              <a:t>Crime Analysis</a:t>
            </a:r>
            <a:endParaRPr sz="6000" b="0" dirty="0">
              <a:solidFill>
                <a:schemeClr val="lt2"/>
              </a:solidFill>
              <a:latin typeface="Azeret Mono ExtraBold"/>
              <a:ea typeface="Azeret Mono ExtraBold"/>
              <a:cs typeface="Azeret Mono ExtraBold"/>
              <a:sym typeface="Azeret Mono ExtraBold"/>
            </a:endParaRPr>
          </a:p>
        </p:txBody>
      </p:sp>
      <p:grpSp>
        <p:nvGrpSpPr>
          <p:cNvPr id="1031" name="Google Shape;1031;p37"/>
          <p:cNvGrpSpPr/>
          <p:nvPr/>
        </p:nvGrpSpPr>
        <p:grpSpPr>
          <a:xfrm>
            <a:off x="206600" y="179025"/>
            <a:ext cx="8180950" cy="4864425"/>
            <a:chOff x="206600" y="179025"/>
            <a:chExt cx="8180950" cy="4864425"/>
          </a:xfrm>
        </p:grpSpPr>
        <p:cxnSp>
          <p:nvCxnSpPr>
            <p:cNvPr id="1032" name="Google Shape;1032;p37"/>
            <p:cNvCxnSpPr/>
            <p:nvPr/>
          </p:nvCxnSpPr>
          <p:spPr>
            <a:xfrm>
              <a:off x="3731975" y="179025"/>
              <a:ext cx="3966000" cy="358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3" name="Google Shape;1033;p37"/>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4" name="Google Shape;1034;p37"/>
            <p:cNvCxnSpPr/>
            <p:nvPr/>
          </p:nvCxnSpPr>
          <p:spPr>
            <a:xfrm>
              <a:off x="274100" y="1281425"/>
              <a:ext cx="781200" cy="36867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5" name="Google Shape;1035;p37"/>
            <p:cNvCxnSpPr/>
            <p:nvPr/>
          </p:nvCxnSpPr>
          <p:spPr>
            <a:xfrm rot="10800000" flipH="1">
              <a:off x="1103250" y="4365150"/>
              <a:ext cx="7284300" cy="6783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6" name="Google Shape;1036;p37"/>
            <p:cNvCxnSpPr/>
            <p:nvPr/>
          </p:nvCxnSpPr>
          <p:spPr>
            <a:xfrm rot="10800000">
              <a:off x="7650475" y="540950"/>
              <a:ext cx="723900" cy="3787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037" name="Google Shape;1037;p37"/>
          <p:cNvGrpSpPr/>
          <p:nvPr/>
        </p:nvGrpSpPr>
        <p:grpSpPr>
          <a:xfrm>
            <a:off x="7535125" y="338113"/>
            <a:ext cx="255275" cy="412200"/>
            <a:chOff x="5682925" y="3195675"/>
            <a:chExt cx="255275" cy="412200"/>
          </a:xfrm>
        </p:grpSpPr>
        <p:sp>
          <p:nvSpPr>
            <p:cNvPr id="1038" name="Google Shape;1038;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37"/>
          <p:cNvGrpSpPr/>
          <p:nvPr/>
        </p:nvGrpSpPr>
        <p:grpSpPr>
          <a:xfrm>
            <a:off x="149775" y="882013"/>
            <a:ext cx="255275" cy="412200"/>
            <a:chOff x="5682925" y="3195675"/>
            <a:chExt cx="255275" cy="412200"/>
          </a:xfrm>
        </p:grpSpPr>
        <p:sp>
          <p:nvSpPr>
            <p:cNvPr id="1046" name="Google Shape;1046;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8220913" y="4022913"/>
            <a:ext cx="255275" cy="412200"/>
            <a:chOff x="5682925" y="3195675"/>
            <a:chExt cx="255275" cy="412200"/>
          </a:xfrm>
        </p:grpSpPr>
        <p:sp>
          <p:nvSpPr>
            <p:cNvPr id="1054" name="Google Shape;1054;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37"/>
          <p:cNvGrpSpPr/>
          <p:nvPr/>
        </p:nvGrpSpPr>
        <p:grpSpPr>
          <a:xfrm>
            <a:off x="3662550" y="-12"/>
            <a:ext cx="255288" cy="412200"/>
            <a:chOff x="5682925" y="3195675"/>
            <a:chExt cx="255288" cy="412200"/>
          </a:xfrm>
        </p:grpSpPr>
        <p:sp>
          <p:nvSpPr>
            <p:cNvPr id="1062" name="Google Shape;1062;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37"/>
          <p:cNvGrpSpPr/>
          <p:nvPr/>
        </p:nvGrpSpPr>
        <p:grpSpPr>
          <a:xfrm>
            <a:off x="900325" y="4731288"/>
            <a:ext cx="255288" cy="412200"/>
            <a:chOff x="5682925" y="3195675"/>
            <a:chExt cx="255288" cy="412200"/>
          </a:xfrm>
        </p:grpSpPr>
        <p:sp>
          <p:nvSpPr>
            <p:cNvPr id="1070" name="Google Shape;1070;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41"/>
          <p:cNvSpPr txBox="1">
            <a:spLocks noGrp="1"/>
          </p:cNvSpPr>
          <p:nvPr>
            <p:ph type="title"/>
          </p:nvPr>
        </p:nvSpPr>
        <p:spPr>
          <a:xfrm>
            <a:off x="1268625" y="2069100"/>
            <a:ext cx="6755412"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2"/>
                </a:solidFill>
              </a:rPr>
              <a:t>Exploratory Data Analysis</a:t>
            </a:r>
            <a:endParaRPr dirty="0">
              <a:solidFill>
                <a:schemeClr val="lt2"/>
              </a:solidFill>
            </a:endParaRPr>
          </a:p>
        </p:txBody>
      </p:sp>
      <p:sp>
        <p:nvSpPr>
          <p:cNvPr id="1120" name="Google Shape;1120;p41"/>
          <p:cNvSpPr txBox="1">
            <a:spLocks noGrp="1"/>
          </p:cNvSpPr>
          <p:nvPr>
            <p:ph type="title" idx="2"/>
          </p:nvPr>
        </p:nvSpPr>
        <p:spPr>
          <a:xfrm>
            <a:off x="1268625" y="115320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1122" name="Google Shape;1122;p41"/>
          <p:cNvGrpSpPr/>
          <p:nvPr/>
        </p:nvGrpSpPr>
        <p:grpSpPr>
          <a:xfrm>
            <a:off x="9240991" y="3840023"/>
            <a:ext cx="12891" cy="122052"/>
            <a:chOff x="5682925" y="3195675"/>
            <a:chExt cx="255275" cy="412200"/>
          </a:xfrm>
        </p:grpSpPr>
        <p:sp>
          <p:nvSpPr>
            <p:cNvPr id="1123" name="Google Shape;1123;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41"/>
          <p:cNvGrpSpPr/>
          <p:nvPr/>
        </p:nvGrpSpPr>
        <p:grpSpPr>
          <a:xfrm>
            <a:off x="8813335" y="5079232"/>
            <a:ext cx="12891" cy="122052"/>
            <a:chOff x="5682925" y="3195675"/>
            <a:chExt cx="255275" cy="412200"/>
          </a:xfrm>
        </p:grpSpPr>
        <p:sp>
          <p:nvSpPr>
            <p:cNvPr id="1131" name="Google Shape;1131;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41"/>
          <p:cNvGrpSpPr/>
          <p:nvPr/>
        </p:nvGrpSpPr>
        <p:grpSpPr>
          <a:xfrm>
            <a:off x="9224429" y="5079232"/>
            <a:ext cx="12892" cy="122052"/>
            <a:chOff x="5682925" y="3195675"/>
            <a:chExt cx="255288" cy="412200"/>
          </a:xfrm>
        </p:grpSpPr>
        <p:sp>
          <p:nvSpPr>
            <p:cNvPr id="1139" name="Google Shape;1139;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1"/>
          <p:cNvGrpSpPr/>
          <p:nvPr/>
        </p:nvGrpSpPr>
        <p:grpSpPr>
          <a:xfrm>
            <a:off x="8811414" y="3941856"/>
            <a:ext cx="12892" cy="122052"/>
            <a:chOff x="5682925" y="3195675"/>
            <a:chExt cx="255288" cy="412200"/>
          </a:xfrm>
        </p:grpSpPr>
        <p:sp>
          <p:nvSpPr>
            <p:cNvPr id="1147" name="Google Shape;1147;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1"/>
          <p:cNvGrpSpPr/>
          <p:nvPr/>
        </p:nvGrpSpPr>
        <p:grpSpPr>
          <a:xfrm>
            <a:off x="10092464" y="767247"/>
            <a:ext cx="484869" cy="1687807"/>
            <a:chOff x="-327650" y="-282300"/>
            <a:chExt cx="9601375" cy="5700125"/>
          </a:xfrm>
        </p:grpSpPr>
        <p:cxnSp>
          <p:nvCxnSpPr>
            <p:cNvPr id="1155" name="Google Shape;1155;p41"/>
            <p:cNvCxnSpPr/>
            <p:nvPr/>
          </p:nvCxnSpPr>
          <p:spPr>
            <a:xfrm>
              <a:off x="251450" y="-15250"/>
              <a:ext cx="45600" cy="46557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6" name="Google Shape;1156;p41"/>
            <p:cNvCxnSpPr/>
            <p:nvPr/>
          </p:nvCxnSpPr>
          <p:spPr>
            <a:xfrm flipH="1">
              <a:off x="-312675" y="-282300"/>
              <a:ext cx="1772400" cy="15933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7" name="Google Shape;1157;p41"/>
            <p:cNvCxnSpPr/>
            <p:nvPr/>
          </p:nvCxnSpPr>
          <p:spPr>
            <a:xfrm flipH="1">
              <a:off x="8755250" y="-85400"/>
              <a:ext cx="495300" cy="5274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8" name="Google Shape;1158;p41"/>
            <p:cNvCxnSpPr/>
            <p:nvPr/>
          </p:nvCxnSpPr>
          <p:spPr>
            <a:xfrm rot="10800000">
              <a:off x="7924750" y="-266650"/>
              <a:ext cx="1272600" cy="10896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9" name="Google Shape;1159;p41"/>
            <p:cNvCxnSpPr/>
            <p:nvPr/>
          </p:nvCxnSpPr>
          <p:spPr>
            <a:xfrm rot="10800000" flipH="1">
              <a:off x="7551425" y="4004225"/>
              <a:ext cx="1722300" cy="14136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0" name="Google Shape;1160;p41"/>
            <p:cNvCxnSpPr/>
            <p:nvPr/>
          </p:nvCxnSpPr>
          <p:spPr>
            <a:xfrm>
              <a:off x="-327650" y="4274825"/>
              <a:ext cx="1508700" cy="9600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1" name="Google Shape;1161;p41"/>
            <p:cNvCxnSpPr/>
            <p:nvPr/>
          </p:nvCxnSpPr>
          <p:spPr>
            <a:xfrm flipH="1">
              <a:off x="8397175" y="480050"/>
              <a:ext cx="358200" cy="42519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2" name="Google Shape;1162;p41"/>
            <p:cNvCxnSpPr/>
            <p:nvPr/>
          </p:nvCxnSpPr>
          <p:spPr>
            <a:xfrm rot="10800000" flipH="1">
              <a:off x="251450" y="-259150"/>
              <a:ext cx="7757100" cy="10365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3" name="Google Shape;1163;p41"/>
            <p:cNvCxnSpPr/>
            <p:nvPr/>
          </p:nvCxnSpPr>
          <p:spPr>
            <a:xfrm>
              <a:off x="274325" y="4678675"/>
              <a:ext cx="8892600" cy="4572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grpSp>
    </p:spTree>
    <p:extLst>
      <p:ext uri="{BB962C8B-B14F-4D97-AF65-F5344CB8AC3E}">
        <p14:creationId xmlns:p14="http://schemas.microsoft.com/office/powerpoint/2010/main" val="2351804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716550" y="22702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Exploratory Data Analysis</a:t>
            </a:r>
            <a:endParaRPr dirty="0"/>
          </a:p>
        </p:txBody>
      </p:sp>
      <p:pic>
        <p:nvPicPr>
          <p:cNvPr id="7" name="Picture 6">
            <a:extLst>
              <a:ext uri="{FF2B5EF4-FFF2-40B4-BE49-F238E27FC236}">
                <a16:creationId xmlns:a16="http://schemas.microsoft.com/office/drawing/2014/main" id="{67E9A94A-D7AA-E9FA-EA53-4EA5B127E772}"/>
              </a:ext>
            </a:extLst>
          </p:cNvPr>
          <p:cNvPicPr>
            <a:picLocks noChangeAspect="1"/>
          </p:cNvPicPr>
          <p:nvPr/>
        </p:nvPicPr>
        <p:blipFill>
          <a:blip r:embed="rId3"/>
          <a:stretch>
            <a:fillRect/>
          </a:stretch>
        </p:blipFill>
        <p:spPr>
          <a:xfrm>
            <a:off x="1186903" y="1468931"/>
            <a:ext cx="6945807" cy="3330596"/>
          </a:xfrm>
          <a:prstGeom prst="rect">
            <a:avLst/>
          </a:prstGeom>
        </p:spPr>
      </p:pic>
      <p:sp>
        <p:nvSpPr>
          <p:cNvPr id="8" name="TextBox 7">
            <a:extLst>
              <a:ext uri="{FF2B5EF4-FFF2-40B4-BE49-F238E27FC236}">
                <a16:creationId xmlns:a16="http://schemas.microsoft.com/office/drawing/2014/main" id="{AB91EEB3-5828-2EED-A3A0-1FE718307BDE}"/>
              </a:ext>
            </a:extLst>
          </p:cNvPr>
          <p:cNvSpPr txBox="1"/>
          <p:nvPr/>
        </p:nvSpPr>
        <p:spPr>
          <a:xfrm>
            <a:off x="1610797" y="832605"/>
            <a:ext cx="4826337" cy="584775"/>
          </a:xfrm>
          <a:prstGeom prst="rect">
            <a:avLst/>
          </a:prstGeom>
          <a:noFill/>
        </p:spPr>
        <p:txBody>
          <a:bodyPr wrap="square" rtlCol="0">
            <a:spAutoFit/>
          </a:bodyPr>
          <a:lstStyle/>
          <a:p>
            <a:pPr marL="342900" indent="-342900">
              <a:buAutoNum type="arabicPeriod"/>
            </a:pPr>
            <a:r>
              <a:rPr lang="en-US" sz="1600" dirty="0">
                <a:latin typeface="Jost" panose="020B0604020202020204" charset="0"/>
                <a:ea typeface="Jost" panose="020B0604020202020204" charset="0"/>
              </a:rPr>
              <a:t>Import the data</a:t>
            </a:r>
          </a:p>
          <a:p>
            <a:pPr marL="342900" indent="-342900">
              <a:buAutoNum type="arabicPeriod"/>
            </a:pPr>
            <a:r>
              <a:rPr lang="en-US" sz="1600" dirty="0">
                <a:latin typeface="Jost" panose="020B0604020202020204" charset="0"/>
                <a:ea typeface="Jost" panose="020B0604020202020204" charset="0"/>
              </a:rPr>
              <a:t>Displaying initial data</a:t>
            </a:r>
            <a:endParaRPr lang="en-IN" sz="1600" dirty="0">
              <a:latin typeface="Jost" panose="020B0604020202020204" charset="0"/>
              <a:ea typeface="Jost" panose="020B060402020202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716550" y="22702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Exploratory Data Analysis</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349540" y="767548"/>
            <a:ext cx="4826337" cy="646331"/>
          </a:xfrm>
          <a:prstGeom prst="rect">
            <a:avLst/>
          </a:prstGeom>
          <a:noFill/>
        </p:spPr>
        <p:txBody>
          <a:bodyPr wrap="square" rtlCol="0">
            <a:spAutoFit/>
          </a:bodyPr>
          <a:lstStyle/>
          <a:p>
            <a:endParaRPr lang="en-US" sz="1800" dirty="0">
              <a:latin typeface="Jost" panose="020B0604020202020204" charset="0"/>
              <a:ea typeface="Jost" panose="020B0604020202020204" charset="0"/>
            </a:endParaRPr>
          </a:p>
          <a:p>
            <a:r>
              <a:rPr lang="en-US" sz="1800" dirty="0">
                <a:latin typeface="Jost" panose="020B0604020202020204" charset="0"/>
                <a:ea typeface="Jost" panose="020B0604020202020204" charset="0"/>
              </a:rPr>
              <a:t>3. Displaying last data</a:t>
            </a:r>
            <a:endParaRPr lang="en-IN" sz="1800" dirty="0">
              <a:latin typeface="Jost" panose="020B0604020202020204" charset="0"/>
              <a:ea typeface="Jost" panose="020B0604020202020204" charset="0"/>
            </a:endParaRPr>
          </a:p>
        </p:txBody>
      </p:sp>
      <p:pic>
        <p:nvPicPr>
          <p:cNvPr id="3" name="Picture 2">
            <a:extLst>
              <a:ext uri="{FF2B5EF4-FFF2-40B4-BE49-F238E27FC236}">
                <a16:creationId xmlns:a16="http://schemas.microsoft.com/office/drawing/2014/main" id="{79C15C6E-C03F-964B-9AD7-4066E2F77E03}"/>
              </a:ext>
            </a:extLst>
          </p:cNvPr>
          <p:cNvPicPr>
            <a:picLocks noChangeAspect="1"/>
          </p:cNvPicPr>
          <p:nvPr/>
        </p:nvPicPr>
        <p:blipFill>
          <a:blip r:embed="rId3"/>
          <a:stretch>
            <a:fillRect/>
          </a:stretch>
        </p:blipFill>
        <p:spPr>
          <a:xfrm>
            <a:off x="716550" y="1525382"/>
            <a:ext cx="8005542" cy="3210120"/>
          </a:xfrm>
          <a:prstGeom prst="rect">
            <a:avLst/>
          </a:prstGeom>
        </p:spPr>
      </p:pic>
    </p:spTree>
    <p:extLst>
      <p:ext uri="{BB962C8B-B14F-4D97-AF65-F5344CB8AC3E}">
        <p14:creationId xmlns:p14="http://schemas.microsoft.com/office/powerpoint/2010/main" val="3680153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716550" y="22702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Exploratory Data Analysis</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610797" y="832605"/>
            <a:ext cx="4826337" cy="523220"/>
          </a:xfrm>
          <a:prstGeom prst="rect">
            <a:avLst/>
          </a:prstGeom>
          <a:noFill/>
        </p:spPr>
        <p:txBody>
          <a:bodyPr wrap="square" rtlCol="0">
            <a:spAutoFit/>
          </a:bodyPr>
          <a:lstStyle/>
          <a:p>
            <a:endParaRPr lang="en-US" dirty="0"/>
          </a:p>
          <a:p>
            <a:r>
              <a:rPr lang="en-US" dirty="0"/>
              <a:t>4. Statistical summary of numerical columns</a:t>
            </a:r>
            <a:endParaRPr lang="en-IN" dirty="0"/>
          </a:p>
        </p:txBody>
      </p:sp>
      <p:pic>
        <p:nvPicPr>
          <p:cNvPr id="4" name="Picture 3">
            <a:extLst>
              <a:ext uri="{FF2B5EF4-FFF2-40B4-BE49-F238E27FC236}">
                <a16:creationId xmlns:a16="http://schemas.microsoft.com/office/drawing/2014/main" id="{4225404D-F798-6089-9DFB-A99E89BA60C4}"/>
              </a:ext>
            </a:extLst>
          </p:cNvPr>
          <p:cNvPicPr>
            <a:picLocks noChangeAspect="1"/>
          </p:cNvPicPr>
          <p:nvPr/>
        </p:nvPicPr>
        <p:blipFill>
          <a:blip r:embed="rId3"/>
          <a:stretch>
            <a:fillRect/>
          </a:stretch>
        </p:blipFill>
        <p:spPr>
          <a:xfrm>
            <a:off x="545007" y="1674085"/>
            <a:ext cx="8156932" cy="2691564"/>
          </a:xfrm>
          <a:prstGeom prst="rect">
            <a:avLst/>
          </a:prstGeom>
        </p:spPr>
      </p:pic>
    </p:spTree>
    <p:extLst>
      <p:ext uri="{BB962C8B-B14F-4D97-AF65-F5344CB8AC3E}">
        <p14:creationId xmlns:p14="http://schemas.microsoft.com/office/powerpoint/2010/main" val="3834071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716550" y="22702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Exploratory Data Analysis</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562671" y="970109"/>
            <a:ext cx="4826337" cy="307777"/>
          </a:xfrm>
          <a:prstGeom prst="rect">
            <a:avLst/>
          </a:prstGeom>
          <a:noFill/>
        </p:spPr>
        <p:txBody>
          <a:bodyPr wrap="square" rtlCol="0">
            <a:spAutoFit/>
          </a:bodyPr>
          <a:lstStyle/>
          <a:p>
            <a:r>
              <a:rPr lang="en-US" dirty="0"/>
              <a:t>5. Displaying total number of rows and columns</a:t>
            </a:r>
            <a:endParaRPr lang="en-IN" dirty="0"/>
          </a:p>
        </p:txBody>
      </p:sp>
      <p:pic>
        <p:nvPicPr>
          <p:cNvPr id="6" name="Picture 5">
            <a:extLst>
              <a:ext uri="{FF2B5EF4-FFF2-40B4-BE49-F238E27FC236}">
                <a16:creationId xmlns:a16="http://schemas.microsoft.com/office/drawing/2014/main" id="{31DB2C35-F3D4-081A-983C-04C7F960436C}"/>
              </a:ext>
            </a:extLst>
          </p:cNvPr>
          <p:cNvPicPr>
            <a:picLocks noChangeAspect="1"/>
          </p:cNvPicPr>
          <p:nvPr/>
        </p:nvPicPr>
        <p:blipFill>
          <a:blip r:embed="rId3"/>
          <a:stretch>
            <a:fillRect/>
          </a:stretch>
        </p:blipFill>
        <p:spPr>
          <a:xfrm>
            <a:off x="567270" y="1595060"/>
            <a:ext cx="8423381" cy="1212020"/>
          </a:xfrm>
          <a:prstGeom prst="rect">
            <a:avLst/>
          </a:prstGeom>
        </p:spPr>
      </p:pic>
    </p:spTree>
    <p:extLst>
      <p:ext uri="{BB962C8B-B14F-4D97-AF65-F5344CB8AC3E}">
        <p14:creationId xmlns:p14="http://schemas.microsoft.com/office/powerpoint/2010/main" val="2204989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716550" y="22702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Exploratory Data Analysis</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550241" y="1028141"/>
            <a:ext cx="4826337" cy="307777"/>
          </a:xfrm>
          <a:prstGeom prst="rect">
            <a:avLst/>
          </a:prstGeom>
          <a:noFill/>
        </p:spPr>
        <p:txBody>
          <a:bodyPr wrap="square" rtlCol="0">
            <a:spAutoFit/>
          </a:bodyPr>
          <a:lstStyle/>
          <a:p>
            <a:r>
              <a:rPr lang="en-US" dirty="0"/>
              <a:t>6. Displaying total number of rows in each column</a:t>
            </a:r>
            <a:endParaRPr lang="en-IN" dirty="0"/>
          </a:p>
        </p:txBody>
      </p:sp>
      <p:pic>
        <p:nvPicPr>
          <p:cNvPr id="3" name="Picture 2">
            <a:extLst>
              <a:ext uri="{FF2B5EF4-FFF2-40B4-BE49-F238E27FC236}">
                <a16:creationId xmlns:a16="http://schemas.microsoft.com/office/drawing/2014/main" id="{C8D15B22-76D1-2428-5E3A-3ABB3DD31A37}"/>
              </a:ext>
            </a:extLst>
          </p:cNvPr>
          <p:cNvPicPr>
            <a:picLocks noChangeAspect="1"/>
          </p:cNvPicPr>
          <p:nvPr/>
        </p:nvPicPr>
        <p:blipFill rotWithShape="1">
          <a:blip r:embed="rId3"/>
          <a:srcRect r="31071"/>
          <a:stretch/>
        </p:blipFill>
        <p:spPr>
          <a:xfrm>
            <a:off x="716550" y="1453351"/>
            <a:ext cx="7710900" cy="3148927"/>
          </a:xfrm>
          <a:prstGeom prst="rect">
            <a:avLst/>
          </a:prstGeom>
        </p:spPr>
      </p:pic>
    </p:spTree>
    <p:extLst>
      <p:ext uri="{BB962C8B-B14F-4D97-AF65-F5344CB8AC3E}">
        <p14:creationId xmlns:p14="http://schemas.microsoft.com/office/powerpoint/2010/main" val="1229450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716550" y="22702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Exploratory Data Analysis</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550241" y="1028141"/>
            <a:ext cx="6963973" cy="307777"/>
          </a:xfrm>
          <a:prstGeom prst="rect">
            <a:avLst/>
          </a:prstGeom>
          <a:noFill/>
        </p:spPr>
        <p:txBody>
          <a:bodyPr wrap="square" rtlCol="0">
            <a:spAutoFit/>
          </a:bodyPr>
          <a:lstStyle/>
          <a:p>
            <a:r>
              <a:rPr lang="en-US" dirty="0"/>
              <a:t>7. Displaying Data types of each column and the number of non-null values</a:t>
            </a:r>
            <a:endParaRPr lang="en-IN" dirty="0"/>
          </a:p>
        </p:txBody>
      </p:sp>
      <p:pic>
        <p:nvPicPr>
          <p:cNvPr id="4" name="Picture 3">
            <a:extLst>
              <a:ext uri="{FF2B5EF4-FFF2-40B4-BE49-F238E27FC236}">
                <a16:creationId xmlns:a16="http://schemas.microsoft.com/office/drawing/2014/main" id="{2C693DFC-5AF3-B60B-83F3-72AA3CF7A796}"/>
              </a:ext>
            </a:extLst>
          </p:cNvPr>
          <p:cNvPicPr>
            <a:picLocks noChangeAspect="1"/>
          </p:cNvPicPr>
          <p:nvPr/>
        </p:nvPicPr>
        <p:blipFill>
          <a:blip r:embed="rId3"/>
          <a:stretch>
            <a:fillRect/>
          </a:stretch>
        </p:blipFill>
        <p:spPr>
          <a:xfrm>
            <a:off x="1096068" y="1573862"/>
            <a:ext cx="7418146" cy="3141828"/>
          </a:xfrm>
          <a:prstGeom prst="rect">
            <a:avLst/>
          </a:prstGeom>
        </p:spPr>
      </p:pic>
    </p:spTree>
    <p:extLst>
      <p:ext uri="{BB962C8B-B14F-4D97-AF65-F5344CB8AC3E}">
        <p14:creationId xmlns:p14="http://schemas.microsoft.com/office/powerpoint/2010/main" val="660603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716550" y="22702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Exploratory Data Analysis</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62680" y="1040252"/>
            <a:ext cx="6963973" cy="307777"/>
          </a:xfrm>
          <a:prstGeom prst="rect">
            <a:avLst/>
          </a:prstGeom>
          <a:noFill/>
        </p:spPr>
        <p:txBody>
          <a:bodyPr wrap="square" rtlCol="0">
            <a:spAutoFit/>
          </a:bodyPr>
          <a:lstStyle/>
          <a:p>
            <a:r>
              <a:rPr lang="en-US" dirty="0"/>
              <a:t>8. Displaying categorical and numerical columns</a:t>
            </a:r>
            <a:endParaRPr lang="en-IN" dirty="0"/>
          </a:p>
        </p:txBody>
      </p:sp>
      <p:pic>
        <p:nvPicPr>
          <p:cNvPr id="3" name="Picture 2">
            <a:extLst>
              <a:ext uri="{FF2B5EF4-FFF2-40B4-BE49-F238E27FC236}">
                <a16:creationId xmlns:a16="http://schemas.microsoft.com/office/drawing/2014/main" id="{2C8744A4-11F1-A354-CB2D-6D898868F6C7}"/>
              </a:ext>
            </a:extLst>
          </p:cNvPr>
          <p:cNvPicPr>
            <a:picLocks noChangeAspect="1"/>
          </p:cNvPicPr>
          <p:nvPr/>
        </p:nvPicPr>
        <p:blipFill>
          <a:blip r:embed="rId3"/>
          <a:stretch>
            <a:fillRect/>
          </a:stretch>
        </p:blipFill>
        <p:spPr>
          <a:xfrm>
            <a:off x="578311" y="1939784"/>
            <a:ext cx="8132710" cy="1689072"/>
          </a:xfrm>
          <a:prstGeom prst="rect">
            <a:avLst/>
          </a:prstGeom>
        </p:spPr>
      </p:pic>
    </p:spTree>
    <p:extLst>
      <p:ext uri="{BB962C8B-B14F-4D97-AF65-F5344CB8AC3E}">
        <p14:creationId xmlns:p14="http://schemas.microsoft.com/office/powerpoint/2010/main" val="201571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716550" y="22702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Exploratory Data Analysis</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62680" y="1040252"/>
            <a:ext cx="6963973" cy="307777"/>
          </a:xfrm>
          <a:prstGeom prst="rect">
            <a:avLst/>
          </a:prstGeom>
          <a:noFill/>
        </p:spPr>
        <p:txBody>
          <a:bodyPr wrap="square" rtlCol="0">
            <a:spAutoFit/>
          </a:bodyPr>
          <a:lstStyle/>
          <a:p>
            <a:r>
              <a:rPr lang="en-US" dirty="0"/>
              <a:t>9. Displaying number of unique values in each categorical columns  </a:t>
            </a:r>
            <a:endParaRPr lang="en-IN" dirty="0"/>
          </a:p>
        </p:txBody>
      </p:sp>
      <p:pic>
        <p:nvPicPr>
          <p:cNvPr id="4" name="Picture 3">
            <a:extLst>
              <a:ext uri="{FF2B5EF4-FFF2-40B4-BE49-F238E27FC236}">
                <a16:creationId xmlns:a16="http://schemas.microsoft.com/office/drawing/2014/main" id="{5E7C7B57-9CD5-7AF6-80B9-08EBCA47CB6F}"/>
              </a:ext>
            </a:extLst>
          </p:cNvPr>
          <p:cNvPicPr>
            <a:picLocks noChangeAspect="1"/>
          </p:cNvPicPr>
          <p:nvPr/>
        </p:nvPicPr>
        <p:blipFill>
          <a:blip r:embed="rId3"/>
          <a:stretch>
            <a:fillRect/>
          </a:stretch>
        </p:blipFill>
        <p:spPr>
          <a:xfrm>
            <a:off x="617675" y="1883330"/>
            <a:ext cx="8223544" cy="2176183"/>
          </a:xfrm>
          <a:prstGeom prst="rect">
            <a:avLst/>
          </a:prstGeom>
        </p:spPr>
      </p:pic>
    </p:spTree>
    <p:extLst>
      <p:ext uri="{BB962C8B-B14F-4D97-AF65-F5344CB8AC3E}">
        <p14:creationId xmlns:p14="http://schemas.microsoft.com/office/powerpoint/2010/main" val="1205132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41"/>
          <p:cNvSpPr txBox="1">
            <a:spLocks noGrp="1"/>
          </p:cNvSpPr>
          <p:nvPr>
            <p:ph type="title"/>
          </p:nvPr>
        </p:nvSpPr>
        <p:spPr>
          <a:xfrm>
            <a:off x="1268624" y="2069100"/>
            <a:ext cx="6195431"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2"/>
                </a:solidFill>
              </a:rPr>
              <a:t>Data Cleaning</a:t>
            </a:r>
            <a:endParaRPr dirty="0">
              <a:solidFill>
                <a:schemeClr val="lt2"/>
              </a:solidFill>
            </a:endParaRPr>
          </a:p>
        </p:txBody>
      </p:sp>
      <p:sp>
        <p:nvSpPr>
          <p:cNvPr id="1120" name="Google Shape;1120;p41"/>
          <p:cNvSpPr txBox="1">
            <a:spLocks noGrp="1"/>
          </p:cNvSpPr>
          <p:nvPr>
            <p:ph type="title" idx="2"/>
          </p:nvPr>
        </p:nvSpPr>
        <p:spPr>
          <a:xfrm>
            <a:off x="1268625" y="115320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1122" name="Google Shape;1122;p41"/>
          <p:cNvGrpSpPr/>
          <p:nvPr/>
        </p:nvGrpSpPr>
        <p:grpSpPr>
          <a:xfrm>
            <a:off x="9240991" y="3840023"/>
            <a:ext cx="12891" cy="122052"/>
            <a:chOff x="5682925" y="3195675"/>
            <a:chExt cx="255275" cy="412200"/>
          </a:xfrm>
        </p:grpSpPr>
        <p:sp>
          <p:nvSpPr>
            <p:cNvPr id="1123" name="Google Shape;1123;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41"/>
          <p:cNvGrpSpPr/>
          <p:nvPr/>
        </p:nvGrpSpPr>
        <p:grpSpPr>
          <a:xfrm>
            <a:off x="8813335" y="5079232"/>
            <a:ext cx="12891" cy="122052"/>
            <a:chOff x="5682925" y="3195675"/>
            <a:chExt cx="255275" cy="412200"/>
          </a:xfrm>
        </p:grpSpPr>
        <p:sp>
          <p:nvSpPr>
            <p:cNvPr id="1131" name="Google Shape;1131;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41"/>
          <p:cNvGrpSpPr/>
          <p:nvPr/>
        </p:nvGrpSpPr>
        <p:grpSpPr>
          <a:xfrm>
            <a:off x="9224429" y="5079232"/>
            <a:ext cx="12892" cy="122052"/>
            <a:chOff x="5682925" y="3195675"/>
            <a:chExt cx="255288" cy="412200"/>
          </a:xfrm>
        </p:grpSpPr>
        <p:sp>
          <p:nvSpPr>
            <p:cNvPr id="1139" name="Google Shape;1139;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1"/>
          <p:cNvGrpSpPr/>
          <p:nvPr/>
        </p:nvGrpSpPr>
        <p:grpSpPr>
          <a:xfrm>
            <a:off x="8811414" y="3941856"/>
            <a:ext cx="12892" cy="122052"/>
            <a:chOff x="5682925" y="3195675"/>
            <a:chExt cx="255288" cy="412200"/>
          </a:xfrm>
        </p:grpSpPr>
        <p:sp>
          <p:nvSpPr>
            <p:cNvPr id="1147" name="Google Shape;1147;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1"/>
          <p:cNvGrpSpPr/>
          <p:nvPr/>
        </p:nvGrpSpPr>
        <p:grpSpPr>
          <a:xfrm>
            <a:off x="10092464" y="767247"/>
            <a:ext cx="484869" cy="1687807"/>
            <a:chOff x="-327650" y="-282300"/>
            <a:chExt cx="9601375" cy="5700125"/>
          </a:xfrm>
        </p:grpSpPr>
        <p:cxnSp>
          <p:nvCxnSpPr>
            <p:cNvPr id="1155" name="Google Shape;1155;p41"/>
            <p:cNvCxnSpPr/>
            <p:nvPr/>
          </p:nvCxnSpPr>
          <p:spPr>
            <a:xfrm>
              <a:off x="251450" y="-15250"/>
              <a:ext cx="45600" cy="46557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6" name="Google Shape;1156;p41"/>
            <p:cNvCxnSpPr/>
            <p:nvPr/>
          </p:nvCxnSpPr>
          <p:spPr>
            <a:xfrm flipH="1">
              <a:off x="-312675" y="-282300"/>
              <a:ext cx="1772400" cy="15933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7" name="Google Shape;1157;p41"/>
            <p:cNvCxnSpPr/>
            <p:nvPr/>
          </p:nvCxnSpPr>
          <p:spPr>
            <a:xfrm flipH="1">
              <a:off x="8755250" y="-85400"/>
              <a:ext cx="495300" cy="5274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8" name="Google Shape;1158;p41"/>
            <p:cNvCxnSpPr/>
            <p:nvPr/>
          </p:nvCxnSpPr>
          <p:spPr>
            <a:xfrm rot="10800000">
              <a:off x="7924750" y="-266650"/>
              <a:ext cx="1272600" cy="10896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9" name="Google Shape;1159;p41"/>
            <p:cNvCxnSpPr/>
            <p:nvPr/>
          </p:nvCxnSpPr>
          <p:spPr>
            <a:xfrm rot="10800000" flipH="1">
              <a:off x="7551425" y="4004225"/>
              <a:ext cx="1722300" cy="14136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0" name="Google Shape;1160;p41"/>
            <p:cNvCxnSpPr/>
            <p:nvPr/>
          </p:nvCxnSpPr>
          <p:spPr>
            <a:xfrm>
              <a:off x="-327650" y="4274825"/>
              <a:ext cx="1508700" cy="9600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1" name="Google Shape;1161;p41"/>
            <p:cNvCxnSpPr/>
            <p:nvPr/>
          </p:nvCxnSpPr>
          <p:spPr>
            <a:xfrm flipH="1">
              <a:off x="8397175" y="480050"/>
              <a:ext cx="358200" cy="42519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2" name="Google Shape;1162;p41"/>
            <p:cNvCxnSpPr/>
            <p:nvPr/>
          </p:nvCxnSpPr>
          <p:spPr>
            <a:xfrm rot="10800000" flipH="1">
              <a:off x="251450" y="-259150"/>
              <a:ext cx="7757100" cy="10365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3" name="Google Shape;1163;p41"/>
            <p:cNvCxnSpPr/>
            <p:nvPr/>
          </p:nvCxnSpPr>
          <p:spPr>
            <a:xfrm>
              <a:off x="274325" y="4678675"/>
              <a:ext cx="8892600" cy="4572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grpSp>
    </p:spTree>
    <p:extLst>
      <p:ext uri="{BB962C8B-B14F-4D97-AF65-F5344CB8AC3E}">
        <p14:creationId xmlns:p14="http://schemas.microsoft.com/office/powerpoint/2010/main" val="126770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103" name="Google Shape;1103;p40"/>
          <p:cNvSpPr txBox="1">
            <a:spLocks noGrp="1"/>
          </p:cNvSpPr>
          <p:nvPr>
            <p:ph type="title" idx="7"/>
          </p:nvPr>
        </p:nvSpPr>
        <p:spPr>
          <a:xfrm>
            <a:off x="720000" y="135349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104" name="Google Shape;1104;p40"/>
          <p:cNvSpPr txBox="1">
            <a:spLocks noGrp="1"/>
          </p:cNvSpPr>
          <p:nvPr>
            <p:ph type="title" idx="8"/>
          </p:nvPr>
        </p:nvSpPr>
        <p:spPr>
          <a:xfrm>
            <a:off x="720000" y="308616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105" name="Google Shape;1105;p40"/>
          <p:cNvSpPr txBox="1">
            <a:spLocks noGrp="1"/>
          </p:cNvSpPr>
          <p:nvPr>
            <p:ph type="title" idx="9"/>
          </p:nvPr>
        </p:nvSpPr>
        <p:spPr>
          <a:xfrm>
            <a:off x="3419271" y="135349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106" name="Google Shape;1106;p40"/>
          <p:cNvSpPr txBox="1">
            <a:spLocks noGrp="1"/>
          </p:cNvSpPr>
          <p:nvPr>
            <p:ph type="title" idx="13"/>
          </p:nvPr>
        </p:nvSpPr>
        <p:spPr>
          <a:xfrm>
            <a:off x="3419271" y="308616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107" name="Google Shape;1107;p40"/>
          <p:cNvSpPr txBox="1">
            <a:spLocks noGrp="1"/>
          </p:cNvSpPr>
          <p:nvPr>
            <p:ph type="title" idx="14"/>
          </p:nvPr>
        </p:nvSpPr>
        <p:spPr>
          <a:xfrm>
            <a:off x="6118549" y="135349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108" name="Google Shape;1108;p40"/>
          <p:cNvSpPr txBox="1">
            <a:spLocks noGrp="1"/>
          </p:cNvSpPr>
          <p:nvPr>
            <p:ph type="title" idx="15"/>
          </p:nvPr>
        </p:nvSpPr>
        <p:spPr>
          <a:xfrm>
            <a:off x="6118549" y="308616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109" name="Google Shape;1109;p40"/>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1110" name="Google Shape;1110;p40"/>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Purpose</a:t>
            </a:r>
            <a:endParaRPr dirty="0"/>
          </a:p>
        </p:txBody>
      </p:sp>
      <p:sp>
        <p:nvSpPr>
          <p:cNvPr id="1111" name="Google Shape;1111;p40"/>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EDA</a:t>
            </a:r>
            <a:endParaRPr dirty="0"/>
          </a:p>
        </p:txBody>
      </p:sp>
      <p:sp>
        <p:nvSpPr>
          <p:cNvPr id="1112" name="Google Shape;1112;p40"/>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 Cleaning</a:t>
            </a:r>
            <a:endParaRPr dirty="0"/>
          </a:p>
        </p:txBody>
      </p:sp>
      <p:sp>
        <p:nvSpPr>
          <p:cNvPr id="1113" name="Google Shape;1113;p40"/>
          <p:cNvSpPr txBox="1">
            <a:spLocks noGrp="1"/>
          </p:cNvSpPr>
          <p:nvPr>
            <p:ph type="subTitle" idx="20"/>
          </p:nvPr>
        </p:nvSpPr>
        <p:spPr>
          <a:xfrm>
            <a:off x="3419271" y="3533766"/>
            <a:ext cx="2305500" cy="6762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GroupBy</a:t>
            </a:r>
            <a:r>
              <a:rPr lang="en-US" dirty="0"/>
              <a:t>, Crosstab</a:t>
            </a:r>
            <a:endParaRPr dirty="0"/>
          </a:p>
        </p:txBody>
      </p:sp>
      <p:sp>
        <p:nvSpPr>
          <p:cNvPr id="1114" name="Google Shape;1114;p40"/>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Visualization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716550" y="22702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cleaning</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62680" y="1040252"/>
            <a:ext cx="6963973" cy="307777"/>
          </a:xfrm>
          <a:prstGeom prst="rect">
            <a:avLst/>
          </a:prstGeom>
          <a:noFill/>
        </p:spPr>
        <p:txBody>
          <a:bodyPr wrap="square" rtlCol="0">
            <a:spAutoFit/>
          </a:bodyPr>
          <a:lstStyle/>
          <a:p>
            <a:r>
              <a:rPr lang="en-US" dirty="0"/>
              <a:t>1. Calculate the total number of  missing values in each column</a:t>
            </a:r>
            <a:endParaRPr lang="en-IN" dirty="0"/>
          </a:p>
        </p:txBody>
      </p:sp>
      <p:pic>
        <p:nvPicPr>
          <p:cNvPr id="6" name="Picture 5">
            <a:extLst>
              <a:ext uri="{FF2B5EF4-FFF2-40B4-BE49-F238E27FC236}">
                <a16:creationId xmlns:a16="http://schemas.microsoft.com/office/drawing/2014/main" id="{E7B0E2D5-440D-1875-8C36-519FB3B33928}"/>
              </a:ext>
            </a:extLst>
          </p:cNvPr>
          <p:cNvPicPr>
            <a:picLocks noChangeAspect="1"/>
          </p:cNvPicPr>
          <p:nvPr/>
        </p:nvPicPr>
        <p:blipFill rotWithShape="1">
          <a:blip r:embed="rId3"/>
          <a:srcRect r="36624"/>
          <a:stretch/>
        </p:blipFill>
        <p:spPr>
          <a:xfrm>
            <a:off x="1162680" y="1746004"/>
            <a:ext cx="6963972" cy="2801397"/>
          </a:xfrm>
          <a:prstGeom prst="rect">
            <a:avLst/>
          </a:prstGeom>
        </p:spPr>
      </p:pic>
    </p:spTree>
    <p:extLst>
      <p:ext uri="{BB962C8B-B14F-4D97-AF65-F5344CB8AC3E}">
        <p14:creationId xmlns:p14="http://schemas.microsoft.com/office/powerpoint/2010/main" val="1230737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716550" y="22702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cleaning</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62680" y="1040252"/>
            <a:ext cx="6963973" cy="307777"/>
          </a:xfrm>
          <a:prstGeom prst="rect">
            <a:avLst/>
          </a:prstGeom>
          <a:noFill/>
        </p:spPr>
        <p:txBody>
          <a:bodyPr wrap="square" rtlCol="0">
            <a:spAutoFit/>
          </a:bodyPr>
          <a:lstStyle/>
          <a:p>
            <a:r>
              <a:rPr lang="en-US" dirty="0"/>
              <a:t>2. Identify duplicate rows in a </a:t>
            </a:r>
            <a:r>
              <a:rPr lang="en-US" dirty="0" err="1"/>
              <a:t>dataframe</a:t>
            </a:r>
            <a:endParaRPr lang="en-IN" dirty="0"/>
          </a:p>
        </p:txBody>
      </p:sp>
      <p:pic>
        <p:nvPicPr>
          <p:cNvPr id="3" name="Picture 2">
            <a:extLst>
              <a:ext uri="{FF2B5EF4-FFF2-40B4-BE49-F238E27FC236}">
                <a16:creationId xmlns:a16="http://schemas.microsoft.com/office/drawing/2014/main" id="{0175A1F2-2CBE-B8D0-C108-5863187B2B50}"/>
              </a:ext>
            </a:extLst>
          </p:cNvPr>
          <p:cNvPicPr>
            <a:picLocks noChangeAspect="1"/>
          </p:cNvPicPr>
          <p:nvPr/>
        </p:nvPicPr>
        <p:blipFill rotWithShape="1">
          <a:blip r:embed="rId3"/>
          <a:srcRect r="30662"/>
          <a:stretch/>
        </p:blipFill>
        <p:spPr>
          <a:xfrm>
            <a:off x="968901" y="1673856"/>
            <a:ext cx="7902596" cy="2692019"/>
          </a:xfrm>
          <a:prstGeom prst="rect">
            <a:avLst/>
          </a:prstGeom>
        </p:spPr>
      </p:pic>
    </p:spTree>
    <p:extLst>
      <p:ext uri="{BB962C8B-B14F-4D97-AF65-F5344CB8AC3E}">
        <p14:creationId xmlns:p14="http://schemas.microsoft.com/office/powerpoint/2010/main" val="3196708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716550" y="22702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cleaning</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62680" y="1040252"/>
            <a:ext cx="6963973" cy="307777"/>
          </a:xfrm>
          <a:prstGeom prst="rect">
            <a:avLst/>
          </a:prstGeom>
          <a:noFill/>
        </p:spPr>
        <p:txBody>
          <a:bodyPr wrap="square" rtlCol="0">
            <a:spAutoFit/>
          </a:bodyPr>
          <a:lstStyle/>
          <a:p>
            <a:r>
              <a:rPr lang="en-US" dirty="0"/>
              <a:t>3. Removing unwanted columns</a:t>
            </a:r>
            <a:endParaRPr lang="en-IN" dirty="0"/>
          </a:p>
        </p:txBody>
      </p:sp>
      <p:pic>
        <p:nvPicPr>
          <p:cNvPr id="4" name="Picture 3">
            <a:extLst>
              <a:ext uri="{FF2B5EF4-FFF2-40B4-BE49-F238E27FC236}">
                <a16:creationId xmlns:a16="http://schemas.microsoft.com/office/drawing/2014/main" id="{E19FF470-2188-DA53-EEE5-29035BD53CE2}"/>
              </a:ext>
            </a:extLst>
          </p:cNvPr>
          <p:cNvPicPr>
            <a:picLocks noChangeAspect="1"/>
          </p:cNvPicPr>
          <p:nvPr/>
        </p:nvPicPr>
        <p:blipFill rotWithShape="1">
          <a:blip r:embed="rId3"/>
          <a:srcRect l="596" t="8587" r="-596" b="1637"/>
          <a:stretch/>
        </p:blipFill>
        <p:spPr>
          <a:xfrm>
            <a:off x="716550" y="1703615"/>
            <a:ext cx="8206418" cy="2514690"/>
          </a:xfrm>
          <a:prstGeom prst="rect">
            <a:avLst/>
          </a:prstGeom>
        </p:spPr>
      </p:pic>
    </p:spTree>
    <p:extLst>
      <p:ext uri="{BB962C8B-B14F-4D97-AF65-F5344CB8AC3E}">
        <p14:creationId xmlns:p14="http://schemas.microsoft.com/office/powerpoint/2010/main" val="4242215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716550" y="22702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Analysis of Categorical columns</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74791" y="867955"/>
            <a:ext cx="6963973" cy="523220"/>
          </a:xfrm>
          <a:prstGeom prst="rect">
            <a:avLst/>
          </a:prstGeom>
          <a:noFill/>
        </p:spPr>
        <p:txBody>
          <a:bodyPr wrap="square" rtlCol="0">
            <a:spAutoFit/>
          </a:bodyPr>
          <a:lstStyle/>
          <a:p>
            <a:r>
              <a:rPr lang="en-US" dirty="0"/>
              <a:t>1. Count of each unique value in the ‘Primary Type’ column of the </a:t>
            </a:r>
            <a:r>
              <a:rPr lang="en-US" dirty="0" err="1"/>
              <a:t>DataFrame</a:t>
            </a:r>
            <a:r>
              <a:rPr lang="en-US" dirty="0"/>
              <a:t>, showing the frequency of Different types of crimes</a:t>
            </a:r>
            <a:endParaRPr lang="en-IN" dirty="0"/>
          </a:p>
        </p:txBody>
      </p:sp>
      <p:pic>
        <p:nvPicPr>
          <p:cNvPr id="3" name="Picture 2">
            <a:extLst>
              <a:ext uri="{FF2B5EF4-FFF2-40B4-BE49-F238E27FC236}">
                <a16:creationId xmlns:a16="http://schemas.microsoft.com/office/drawing/2014/main" id="{D11039C1-A62C-9113-E0E3-B37C624D87E4}"/>
              </a:ext>
            </a:extLst>
          </p:cNvPr>
          <p:cNvPicPr>
            <a:picLocks noChangeAspect="1"/>
          </p:cNvPicPr>
          <p:nvPr/>
        </p:nvPicPr>
        <p:blipFill>
          <a:blip r:embed="rId3"/>
          <a:stretch>
            <a:fillRect/>
          </a:stretch>
        </p:blipFill>
        <p:spPr>
          <a:xfrm>
            <a:off x="1017346" y="1459407"/>
            <a:ext cx="7194087" cy="3382244"/>
          </a:xfrm>
          <a:prstGeom prst="rect">
            <a:avLst/>
          </a:prstGeom>
        </p:spPr>
      </p:pic>
    </p:spTree>
    <p:extLst>
      <p:ext uri="{BB962C8B-B14F-4D97-AF65-F5344CB8AC3E}">
        <p14:creationId xmlns:p14="http://schemas.microsoft.com/office/powerpoint/2010/main" val="301636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716550" y="22702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Analysis of Categorical columns</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74791" y="867955"/>
            <a:ext cx="6963973" cy="523220"/>
          </a:xfrm>
          <a:prstGeom prst="rect">
            <a:avLst/>
          </a:prstGeom>
          <a:noFill/>
        </p:spPr>
        <p:txBody>
          <a:bodyPr wrap="square" rtlCol="0">
            <a:spAutoFit/>
          </a:bodyPr>
          <a:lstStyle/>
          <a:p>
            <a:r>
              <a:rPr lang="en-US" dirty="0"/>
              <a:t>1. Count of each unique value in the ‘Location’ column of the </a:t>
            </a:r>
            <a:r>
              <a:rPr lang="en-US" dirty="0" err="1"/>
              <a:t>DataFrame</a:t>
            </a:r>
            <a:r>
              <a:rPr lang="en-US" dirty="0"/>
              <a:t>, showing the frequency of Different types of locations where the crimes occurred</a:t>
            </a:r>
            <a:endParaRPr lang="en-IN" dirty="0"/>
          </a:p>
        </p:txBody>
      </p:sp>
      <p:pic>
        <p:nvPicPr>
          <p:cNvPr id="4" name="Picture 3">
            <a:extLst>
              <a:ext uri="{FF2B5EF4-FFF2-40B4-BE49-F238E27FC236}">
                <a16:creationId xmlns:a16="http://schemas.microsoft.com/office/drawing/2014/main" id="{256A50A3-1CA5-7450-8D06-711CB80C2B9B}"/>
              </a:ext>
            </a:extLst>
          </p:cNvPr>
          <p:cNvPicPr>
            <a:picLocks noChangeAspect="1"/>
          </p:cNvPicPr>
          <p:nvPr/>
        </p:nvPicPr>
        <p:blipFill>
          <a:blip r:embed="rId3"/>
          <a:stretch>
            <a:fillRect/>
          </a:stretch>
        </p:blipFill>
        <p:spPr>
          <a:xfrm>
            <a:off x="1047624" y="1795264"/>
            <a:ext cx="7799650" cy="2480281"/>
          </a:xfrm>
          <a:prstGeom prst="rect">
            <a:avLst/>
          </a:prstGeom>
        </p:spPr>
      </p:pic>
    </p:spTree>
    <p:extLst>
      <p:ext uri="{BB962C8B-B14F-4D97-AF65-F5344CB8AC3E}">
        <p14:creationId xmlns:p14="http://schemas.microsoft.com/office/powerpoint/2010/main" val="998632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41"/>
          <p:cNvSpPr txBox="1">
            <a:spLocks noGrp="1"/>
          </p:cNvSpPr>
          <p:nvPr>
            <p:ph type="title"/>
          </p:nvPr>
        </p:nvSpPr>
        <p:spPr>
          <a:xfrm>
            <a:off x="1268624" y="2343487"/>
            <a:ext cx="6996417"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2"/>
                </a:solidFill>
              </a:rPr>
              <a:t>Group By And Cross Tabulation</a:t>
            </a:r>
            <a:endParaRPr dirty="0">
              <a:solidFill>
                <a:schemeClr val="lt2"/>
              </a:solidFill>
            </a:endParaRPr>
          </a:p>
        </p:txBody>
      </p:sp>
      <p:sp>
        <p:nvSpPr>
          <p:cNvPr id="1120" name="Google Shape;1120;p41"/>
          <p:cNvSpPr txBox="1">
            <a:spLocks noGrp="1"/>
          </p:cNvSpPr>
          <p:nvPr>
            <p:ph type="title" idx="2"/>
          </p:nvPr>
        </p:nvSpPr>
        <p:spPr>
          <a:xfrm>
            <a:off x="1268625" y="115320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grpSp>
        <p:nvGrpSpPr>
          <p:cNvPr id="1122" name="Google Shape;1122;p41"/>
          <p:cNvGrpSpPr/>
          <p:nvPr/>
        </p:nvGrpSpPr>
        <p:grpSpPr>
          <a:xfrm>
            <a:off x="9240991" y="3840023"/>
            <a:ext cx="12891" cy="122052"/>
            <a:chOff x="5682925" y="3195675"/>
            <a:chExt cx="255275" cy="412200"/>
          </a:xfrm>
        </p:grpSpPr>
        <p:sp>
          <p:nvSpPr>
            <p:cNvPr id="1123" name="Google Shape;1123;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41"/>
          <p:cNvGrpSpPr/>
          <p:nvPr/>
        </p:nvGrpSpPr>
        <p:grpSpPr>
          <a:xfrm>
            <a:off x="8813335" y="5079232"/>
            <a:ext cx="12891" cy="122052"/>
            <a:chOff x="5682925" y="3195675"/>
            <a:chExt cx="255275" cy="412200"/>
          </a:xfrm>
        </p:grpSpPr>
        <p:sp>
          <p:nvSpPr>
            <p:cNvPr id="1131" name="Google Shape;1131;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41"/>
          <p:cNvGrpSpPr/>
          <p:nvPr/>
        </p:nvGrpSpPr>
        <p:grpSpPr>
          <a:xfrm>
            <a:off x="9224429" y="5079232"/>
            <a:ext cx="12892" cy="122052"/>
            <a:chOff x="5682925" y="3195675"/>
            <a:chExt cx="255288" cy="412200"/>
          </a:xfrm>
        </p:grpSpPr>
        <p:sp>
          <p:nvSpPr>
            <p:cNvPr id="1139" name="Google Shape;1139;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1"/>
          <p:cNvGrpSpPr/>
          <p:nvPr/>
        </p:nvGrpSpPr>
        <p:grpSpPr>
          <a:xfrm>
            <a:off x="8811414" y="3941856"/>
            <a:ext cx="12892" cy="122052"/>
            <a:chOff x="5682925" y="3195675"/>
            <a:chExt cx="255288" cy="412200"/>
          </a:xfrm>
        </p:grpSpPr>
        <p:sp>
          <p:nvSpPr>
            <p:cNvPr id="1147" name="Google Shape;1147;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1"/>
          <p:cNvGrpSpPr/>
          <p:nvPr/>
        </p:nvGrpSpPr>
        <p:grpSpPr>
          <a:xfrm>
            <a:off x="10092464" y="767247"/>
            <a:ext cx="484869" cy="1687807"/>
            <a:chOff x="-327650" y="-282300"/>
            <a:chExt cx="9601375" cy="5700125"/>
          </a:xfrm>
        </p:grpSpPr>
        <p:cxnSp>
          <p:nvCxnSpPr>
            <p:cNvPr id="1155" name="Google Shape;1155;p41"/>
            <p:cNvCxnSpPr/>
            <p:nvPr/>
          </p:nvCxnSpPr>
          <p:spPr>
            <a:xfrm>
              <a:off x="251450" y="-15250"/>
              <a:ext cx="45600" cy="46557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6" name="Google Shape;1156;p41"/>
            <p:cNvCxnSpPr/>
            <p:nvPr/>
          </p:nvCxnSpPr>
          <p:spPr>
            <a:xfrm flipH="1">
              <a:off x="-312675" y="-282300"/>
              <a:ext cx="1772400" cy="15933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7" name="Google Shape;1157;p41"/>
            <p:cNvCxnSpPr/>
            <p:nvPr/>
          </p:nvCxnSpPr>
          <p:spPr>
            <a:xfrm flipH="1">
              <a:off x="8755250" y="-85400"/>
              <a:ext cx="495300" cy="5274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8" name="Google Shape;1158;p41"/>
            <p:cNvCxnSpPr/>
            <p:nvPr/>
          </p:nvCxnSpPr>
          <p:spPr>
            <a:xfrm rot="10800000">
              <a:off x="7924750" y="-266650"/>
              <a:ext cx="1272600" cy="10896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9" name="Google Shape;1159;p41"/>
            <p:cNvCxnSpPr/>
            <p:nvPr/>
          </p:nvCxnSpPr>
          <p:spPr>
            <a:xfrm rot="10800000" flipH="1">
              <a:off x="7551425" y="4004225"/>
              <a:ext cx="1722300" cy="14136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0" name="Google Shape;1160;p41"/>
            <p:cNvCxnSpPr/>
            <p:nvPr/>
          </p:nvCxnSpPr>
          <p:spPr>
            <a:xfrm>
              <a:off x="-327650" y="4274825"/>
              <a:ext cx="1508700" cy="9600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1" name="Google Shape;1161;p41"/>
            <p:cNvCxnSpPr/>
            <p:nvPr/>
          </p:nvCxnSpPr>
          <p:spPr>
            <a:xfrm flipH="1">
              <a:off x="8397175" y="480050"/>
              <a:ext cx="358200" cy="42519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2" name="Google Shape;1162;p41"/>
            <p:cNvCxnSpPr/>
            <p:nvPr/>
          </p:nvCxnSpPr>
          <p:spPr>
            <a:xfrm rot="10800000" flipH="1">
              <a:off x="251450" y="-259150"/>
              <a:ext cx="7757100" cy="10365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3" name="Google Shape;1163;p41"/>
            <p:cNvCxnSpPr/>
            <p:nvPr/>
          </p:nvCxnSpPr>
          <p:spPr>
            <a:xfrm>
              <a:off x="274325" y="4678675"/>
              <a:ext cx="8892600" cy="4572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grpSp>
    </p:spTree>
    <p:extLst>
      <p:ext uri="{BB962C8B-B14F-4D97-AF65-F5344CB8AC3E}">
        <p14:creationId xmlns:p14="http://schemas.microsoft.com/office/powerpoint/2010/main" val="225037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716550" y="22702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GroupBy</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74791" y="867955"/>
            <a:ext cx="6963973" cy="307777"/>
          </a:xfrm>
          <a:prstGeom prst="rect">
            <a:avLst/>
          </a:prstGeom>
          <a:noFill/>
        </p:spPr>
        <p:txBody>
          <a:bodyPr wrap="square" rtlCol="0">
            <a:spAutoFit/>
          </a:bodyPr>
          <a:lstStyle/>
          <a:p>
            <a:r>
              <a:rPr lang="en-US" dirty="0"/>
              <a:t>1. Displaying total number of arrets made for each type of crime</a:t>
            </a:r>
            <a:endParaRPr lang="en-IN" dirty="0"/>
          </a:p>
        </p:txBody>
      </p:sp>
      <p:pic>
        <p:nvPicPr>
          <p:cNvPr id="3" name="Picture 2">
            <a:extLst>
              <a:ext uri="{FF2B5EF4-FFF2-40B4-BE49-F238E27FC236}">
                <a16:creationId xmlns:a16="http://schemas.microsoft.com/office/drawing/2014/main" id="{76F6F5F6-94BA-DD38-A3DA-5E147702662C}"/>
              </a:ext>
            </a:extLst>
          </p:cNvPr>
          <p:cNvPicPr>
            <a:picLocks noChangeAspect="1"/>
          </p:cNvPicPr>
          <p:nvPr/>
        </p:nvPicPr>
        <p:blipFill rotWithShape="1">
          <a:blip r:embed="rId3"/>
          <a:srcRect r="36531"/>
          <a:stretch/>
        </p:blipFill>
        <p:spPr>
          <a:xfrm>
            <a:off x="813535" y="1441241"/>
            <a:ext cx="7848097" cy="3276094"/>
          </a:xfrm>
          <a:prstGeom prst="rect">
            <a:avLst/>
          </a:prstGeom>
        </p:spPr>
      </p:pic>
    </p:spTree>
    <p:extLst>
      <p:ext uri="{BB962C8B-B14F-4D97-AF65-F5344CB8AC3E}">
        <p14:creationId xmlns:p14="http://schemas.microsoft.com/office/powerpoint/2010/main" val="3296296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716550" y="22702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GroupBy</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74791" y="867955"/>
            <a:ext cx="6963973" cy="307777"/>
          </a:xfrm>
          <a:prstGeom prst="rect">
            <a:avLst/>
          </a:prstGeom>
          <a:noFill/>
        </p:spPr>
        <p:txBody>
          <a:bodyPr wrap="square" rtlCol="0">
            <a:spAutoFit/>
          </a:bodyPr>
          <a:lstStyle/>
          <a:p>
            <a:r>
              <a:rPr lang="en-US" dirty="0"/>
              <a:t>2. Displaying total number of arrets made in each police district</a:t>
            </a:r>
            <a:endParaRPr lang="en-IN" dirty="0"/>
          </a:p>
        </p:txBody>
      </p:sp>
      <p:pic>
        <p:nvPicPr>
          <p:cNvPr id="4" name="Picture 3">
            <a:extLst>
              <a:ext uri="{FF2B5EF4-FFF2-40B4-BE49-F238E27FC236}">
                <a16:creationId xmlns:a16="http://schemas.microsoft.com/office/drawing/2014/main" id="{146D9C17-A958-38ED-BA9F-EE75B42DFFC5}"/>
              </a:ext>
            </a:extLst>
          </p:cNvPr>
          <p:cNvPicPr>
            <a:picLocks noChangeAspect="1"/>
          </p:cNvPicPr>
          <p:nvPr/>
        </p:nvPicPr>
        <p:blipFill>
          <a:blip r:embed="rId3"/>
          <a:stretch>
            <a:fillRect/>
          </a:stretch>
        </p:blipFill>
        <p:spPr>
          <a:xfrm>
            <a:off x="1257276" y="1423074"/>
            <a:ext cx="6629448" cy="3336652"/>
          </a:xfrm>
          <a:prstGeom prst="rect">
            <a:avLst/>
          </a:prstGeom>
        </p:spPr>
      </p:pic>
    </p:spTree>
    <p:extLst>
      <p:ext uri="{BB962C8B-B14F-4D97-AF65-F5344CB8AC3E}">
        <p14:creationId xmlns:p14="http://schemas.microsoft.com/office/powerpoint/2010/main" val="3415508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716550" y="22702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GroupBy</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74791" y="867955"/>
            <a:ext cx="6963973" cy="307777"/>
          </a:xfrm>
          <a:prstGeom prst="rect">
            <a:avLst/>
          </a:prstGeom>
          <a:noFill/>
        </p:spPr>
        <p:txBody>
          <a:bodyPr wrap="square" rtlCol="0">
            <a:spAutoFit/>
          </a:bodyPr>
          <a:lstStyle/>
          <a:p>
            <a:r>
              <a:rPr lang="en-US" dirty="0"/>
              <a:t>3. Displaying total number of domestic related incident in each police district</a:t>
            </a:r>
            <a:endParaRPr lang="en-IN" dirty="0"/>
          </a:p>
        </p:txBody>
      </p:sp>
      <p:pic>
        <p:nvPicPr>
          <p:cNvPr id="3" name="Picture 2">
            <a:extLst>
              <a:ext uri="{FF2B5EF4-FFF2-40B4-BE49-F238E27FC236}">
                <a16:creationId xmlns:a16="http://schemas.microsoft.com/office/drawing/2014/main" id="{6FF46E3D-4D65-165B-0A9B-10B15F2B2259}"/>
              </a:ext>
            </a:extLst>
          </p:cNvPr>
          <p:cNvPicPr>
            <a:picLocks noChangeAspect="1"/>
          </p:cNvPicPr>
          <p:nvPr/>
        </p:nvPicPr>
        <p:blipFill>
          <a:blip r:embed="rId3"/>
          <a:stretch>
            <a:fillRect/>
          </a:stretch>
        </p:blipFill>
        <p:spPr>
          <a:xfrm>
            <a:off x="1235844" y="1308016"/>
            <a:ext cx="6672311" cy="3621188"/>
          </a:xfrm>
          <a:prstGeom prst="rect">
            <a:avLst/>
          </a:prstGeom>
        </p:spPr>
      </p:pic>
    </p:spTree>
    <p:extLst>
      <p:ext uri="{BB962C8B-B14F-4D97-AF65-F5344CB8AC3E}">
        <p14:creationId xmlns:p14="http://schemas.microsoft.com/office/powerpoint/2010/main" val="2711791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716550" y="22702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GroupBy</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74791" y="867955"/>
            <a:ext cx="6963973" cy="307777"/>
          </a:xfrm>
          <a:prstGeom prst="rect">
            <a:avLst/>
          </a:prstGeom>
          <a:noFill/>
        </p:spPr>
        <p:txBody>
          <a:bodyPr wrap="square" rtlCol="0">
            <a:spAutoFit/>
          </a:bodyPr>
          <a:lstStyle/>
          <a:p>
            <a:r>
              <a:rPr lang="en-US" dirty="0"/>
              <a:t>4. Displaying total number of arrest made in each year</a:t>
            </a:r>
            <a:endParaRPr lang="en-IN" dirty="0"/>
          </a:p>
        </p:txBody>
      </p:sp>
      <p:pic>
        <p:nvPicPr>
          <p:cNvPr id="4" name="Picture 3">
            <a:extLst>
              <a:ext uri="{FF2B5EF4-FFF2-40B4-BE49-F238E27FC236}">
                <a16:creationId xmlns:a16="http://schemas.microsoft.com/office/drawing/2014/main" id="{022FAC27-4E71-FBDD-CE8F-DB823C688E72}"/>
              </a:ext>
            </a:extLst>
          </p:cNvPr>
          <p:cNvPicPr>
            <a:picLocks noChangeAspect="1"/>
          </p:cNvPicPr>
          <p:nvPr/>
        </p:nvPicPr>
        <p:blipFill>
          <a:blip r:embed="rId3"/>
          <a:stretch>
            <a:fillRect/>
          </a:stretch>
        </p:blipFill>
        <p:spPr>
          <a:xfrm>
            <a:off x="1321428" y="1890926"/>
            <a:ext cx="6343696" cy="1809763"/>
          </a:xfrm>
          <a:prstGeom prst="rect">
            <a:avLst/>
          </a:prstGeom>
        </p:spPr>
      </p:pic>
    </p:spTree>
    <p:extLst>
      <p:ext uri="{BB962C8B-B14F-4D97-AF65-F5344CB8AC3E}">
        <p14:creationId xmlns:p14="http://schemas.microsoft.com/office/powerpoint/2010/main" val="3425675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41"/>
          <p:cNvSpPr txBox="1">
            <a:spLocks noGrp="1"/>
          </p:cNvSpPr>
          <p:nvPr>
            <p:ph type="title"/>
          </p:nvPr>
        </p:nvSpPr>
        <p:spPr>
          <a:xfrm>
            <a:off x="1268625" y="2069100"/>
            <a:ext cx="53226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Introduction</a:t>
            </a:r>
            <a:endParaRPr>
              <a:solidFill>
                <a:schemeClr val="lt2"/>
              </a:solidFill>
            </a:endParaRPr>
          </a:p>
        </p:txBody>
      </p:sp>
      <p:sp>
        <p:nvSpPr>
          <p:cNvPr id="1120" name="Google Shape;1120;p41"/>
          <p:cNvSpPr txBox="1">
            <a:spLocks noGrp="1"/>
          </p:cNvSpPr>
          <p:nvPr>
            <p:ph type="title" idx="2"/>
          </p:nvPr>
        </p:nvSpPr>
        <p:spPr>
          <a:xfrm>
            <a:off x="1268625" y="115320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1122" name="Google Shape;1122;p41"/>
          <p:cNvGrpSpPr/>
          <p:nvPr/>
        </p:nvGrpSpPr>
        <p:grpSpPr>
          <a:xfrm>
            <a:off x="9240991" y="3840023"/>
            <a:ext cx="12891" cy="122052"/>
            <a:chOff x="5682925" y="3195675"/>
            <a:chExt cx="255275" cy="412200"/>
          </a:xfrm>
        </p:grpSpPr>
        <p:sp>
          <p:nvSpPr>
            <p:cNvPr id="1123" name="Google Shape;1123;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41"/>
          <p:cNvGrpSpPr/>
          <p:nvPr/>
        </p:nvGrpSpPr>
        <p:grpSpPr>
          <a:xfrm>
            <a:off x="8813335" y="5079232"/>
            <a:ext cx="12891" cy="122052"/>
            <a:chOff x="5682925" y="3195675"/>
            <a:chExt cx="255275" cy="412200"/>
          </a:xfrm>
        </p:grpSpPr>
        <p:sp>
          <p:nvSpPr>
            <p:cNvPr id="1131" name="Google Shape;1131;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41"/>
          <p:cNvGrpSpPr/>
          <p:nvPr/>
        </p:nvGrpSpPr>
        <p:grpSpPr>
          <a:xfrm>
            <a:off x="9224429" y="5079232"/>
            <a:ext cx="12892" cy="122052"/>
            <a:chOff x="5682925" y="3195675"/>
            <a:chExt cx="255288" cy="412200"/>
          </a:xfrm>
        </p:grpSpPr>
        <p:sp>
          <p:nvSpPr>
            <p:cNvPr id="1139" name="Google Shape;1139;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1"/>
          <p:cNvGrpSpPr/>
          <p:nvPr/>
        </p:nvGrpSpPr>
        <p:grpSpPr>
          <a:xfrm>
            <a:off x="8811414" y="3941856"/>
            <a:ext cx="12892" cy="122052"/>
            <a:chOff x="5682925" y="3195675"/>
            <a:chExt cx="255288" cy="412200"/>
          </a:xfrm>
        </p:grpSpPr>
        <p:sp>
          <p:nvSpPr>
            <p:cNvPr id="1147" name="Google Shape;1147;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1"/>
          <p:cNvGrpSpPr/>
          <p:nvPr/>
        </p:nvGrpSpPr>
        <p:grpSpPr>
          <a:xfrm>
            <a:off x="10092464" y="767247"/>
            <a:ext cx="484869" cy="1687807"/>
            <a:chOff x="-327650" y="-282300"/>
            <a:chExt cx="9601375" cy="5700125"/>
          </a:xfrm>
        </p:grpSpPr>
        <p:cxnSp>
          <p:nvCxnSpPr>
            <p:cNvPr id="1155" name="Google Shape;1155;p41"/>
            <p:cNvCxnSpPr/>
            <p:nvPr/>
          </p:nvCxnSpPr>
          <p:spPr>
            <a:xfrm>
              <a:off x="251450" y="-15250"/>
              <a:ext cx="45600" cy="46557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6" name="Google Shape;1156;p41"/>
            <p:cNvCxnSpPr/>
            <p:nvPr/>
          </p:nvCxnSpPr>
          <p:spPr>
            <a:xfrm flipH="1">
              <a:off x="-312675" y="-282300"/>
              <a:ext cx="1772400" cy="15933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7" name="Google Shape;1157;p41"/>
            <p:cNvCxnSpPr/>
            <p:nvPr/>
          </p:nvCxnSpPr>
          <p:spPr>
            <a:xfrm flipH="1">
              <a:off x="8755250" y="-85400"/>
              <a:ext cx="495300" cy="5274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8" name="Google Shape;1158;p41"/>
            <p:cNvCxnSpPr/>
            <p:nvPr/>
          </p:nvCxnSpPr>
          <p:spPr>
            <a:xfrm rot="10800000">
              <a:off x="7924750" y="-266650"/>
              <a:ext cx="1272600" cy="10896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9" name="Google Shape;1159;p41"/>
            <p:cNvCxnSpPr/>
            <p:nvPr/>
          </p:nvCxnSpPr>
          <p:spPr>
            <a:xfrm rot="10800000" flipH="1">
              <a:off x="7551425" y="4004225"/>
              <a:ext cx="1722300" cy="14136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0" name="Google Shape;1160;p41"/>
            <p:cNvCxnSpPr/>
            <p:nvPr/>
          </p:nvCxnSpPr>
          <p:spPr>
            <a:xfrm>
              <a:off x="-327650" y="4274825"/>
              <a:ext cx="1508700" cy="9600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1" name="Google Shape;1161;p41"/>
            <p:cNvCxnSpPr/>
            <p:nvPr/>
          </p:nvCxnSpPr>
          <p:spPr>
            <a:xfrm flipH="1">
              <a:off x="8397175" y="480050"/>
              <a:ext cx="358200" cy="42519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2" name="Google Shape;1162;p41"/>
            <p:cNvCxnSpPr/>
            <p:nvPr/>
          </p:nvCxnSpPr>
          <p:spPr>
            <a:xfrm rot="10800000" flipH="1">
              <a:off x="251450" y="-259150"/>
              <a:ext cx="7757100" cy="10365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3" name="Google Shape;1163;p41"/>
            <p:cNvCxnSpPr/>
            <p:nvPr/>
          </p:nvCxnSpPr>
          <p:spPr>
            <a:xfrm>
              <a:off x="274325" y="4678675"/>
              <a:ext cx="8892600" cy="4572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716550" y="22702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GroupBy</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74791" y="867955"/>
            <a:ext cx="6963973" cy="307777"/>
          </a:xfrm>
          <a:prstGeom prst="rect">
            <a:avLst/>
          </a:prstGeom>
          <a:noFill/>
        </p:spPr>
        <p:txBody>
          <a:bodyPr wrap="square" rtlCol="0">
            <a:spAutoFit/>
          </a:bodyPr>
          <a:lstStyle/>
          <a:p>
            <a:r>
              <a:rPr lang="en-US" dirty="0"/>
              <a:t>5. Displaying total no of arrest made at each type of location</a:t>
            </a:r>
            <a:endParaRPr lang="en-IN" dirty="0"/>
          </a:p>
        </p:txBody>
      </p:sp>
      <p:pic>
        <p:nvPicPr>
          <p:cNvPr id="3" name="Picture 2">
            <a:extLst>
              <a:ext uri="{FF2B5EF4-FFF2-40B4-BE49-F238E27FC236}">
                <a16:creationId xmlns:a16="http://schemas.microsoft.com/office/drawing/2014/main" id="{327A4160-302E-A2CA-3300-B9131BBC08A1}"/>
              </a:ext>
            </a:extLst>
          </p:cNvPr>
          <p:cNvPicPr>
            <a:picLocks noChangeAspect="1"/>
          </p:cNvPicPr>
          <p:nvPr/>
        </p:nvPicPr>
        <p:blipFill>
          <a:blip r:embed="rId3"/>
          <a:stretch>
            <a:fillRect/>
          </a:stretch>
        </p:blipFill>
        <p:spPr>
          <a:xfrm>
            <a:off x="1646855" y="1589475"/>
            <a:ext cx="6019844" cy="2686070"/>
          </a:xfrm>
          <a:prstGeom prst="rect">
            <a:avLst/>
          </a:prstGeom>
        </p:spPr>
      </p:pic>
    </p:spTree>
    <p:extLst>
      <p:ext uri="{BB962C8B-B14F-4D97-AF65-F5344CB8AC3E}">
        <p14:creationId xmlns:p14="http://schemas.microsoft.com/office/powerpoint/2010/main" val="2418435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716550" y="22702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GroupBy</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74791" y="867955"/>
            <a:ext cx="6963973" cy="307777"/>
          </a:xfrm>
          <a:prstGeom prst="rect">
            <a:avLst/>
          </a:prstGeom>
          <a:noFill/>
        </p:spPr>
        <p:txBody>
          <a:bodyPr wrap="square" rtlCol="0">
            <a:spAutoFit/>
          </a:bodyPr>
          <a:lstStyle/>
          <a:p>
            <a:r>
              <a:rPr lang="en-US" dirty="0"/>
              <a:t>6. Total no of arrest for each FBI crime code</a:t>
            </a:r>
            <a:endParaRPr lang="en-IN" dirty="0"/>
          </a:p>
        </p:txBody>
      </p:sp>
      <p:pic>
        <p:nvPicPr>
          <p:cNvPr id="6" name="Picture 5">
            <a:extLst>
              <a:ext uri="{FF2B5EF4-FFF2-40B4-BE49-F238E27FC236}">
                <a16:creationId xmlns:a16="http://schemas.microsoft.com/office/drawing/2014/main" id="{712F7FD4-8F17-A226-3247-F809BE913740}"/>
              </a:ext>
            </a:extLst>
          </p:cNvPr>
          <p:cNvPicPr>
            <a:picLocks noChangeAspect="1"/>
          </p:cNvPicPr>
          <p:nvPr/>
        </p:nvPicPr>
        <p:blipFill>
          <a:blip r:embed="rId3"/>
          <a:stretch>
            <a:fillRect/>
          </a:stretch>
        </p:blipFill>
        <p:spPr>
          <a:xfrm>
            <a:off x="1602740" y="1414052"/>
            <a:ext cx="6493635" cy="3363839"/>
          </a:xfrm>
          <a:prstGeom prst="rect">
            <a:avLst/>
          </a:prstGeom>
        </p:spPr>
      </p:pic>
    </p:spTree>
    <p:extLst>
      <p:ext uri="{BB962C8B-B14F-4D97-AF65-F5344CB8AC3E}">
        <p14:creationId xmlns:p14="http://schemas.microsoft.com/office/powerpoint/2010/main" val="1693431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716550" y="22702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Crosstab</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74791" y="867955"/>
            <a:ext cx="6963973" cy="307777"/>
          </a:xfrm>
          <a:prstGeom prst="rect">
            <a:avLst/>
          </a:prstGeom>
          <a:noFill/>
        </p:spPr>
        <p:txBody>
          <a:bodyPr wrap="square" rtlCol="0">
            <a:spAutoFit/>
          </a:bodyPr>
          <a:lstStyle/>
          <a:p>
            <a:r>
              <a:rPr lang="en-US" dirty="0"/>
              <a:t>1. Displaying the frequency of arrest and non-arrest for each year</a:t>
            </a:r>
            <a:endParaRPr lang="en-IN" dirty="0"/>
          </a:p>
        </p:txBody>
      </p:sp>
      <p:pic>
        <p:nvPicPr>
          <p:cNvPr id="3" name="Picture 2">
            <a:extLst>
              <a:ext uri="{FF2B5EF4-FFF2-40B4-BE49-F238E27FC236}">
                <a16:creationId xmlns:a16="http://schemas.microsoft.com/office/drawing/2014/main" id="{3CB21B30-12AC-CD9E-AF45-71BB24253CD6}"/>
              </a:ext>
            </a:extLst>
          </p:cNvPr>
          <p:cNvPicPr>
            <a:picLocks noChangeAspect="1"/>
          </p:cNvPicPr>
          <p:nvPr/>
        </p:nvPicPr>
        <p:blipFill>
          <a:blip r:embed="rId3"/>
          <a:stretch>
            <a:fillRect/>
          </a:stretch>
        </p:blipFill>
        <p:spPr>
          <a:xfrm>
            <a:off x="1096070" y="1725854"/>
            <a:ext cx="6782304" cy="2549691"/>
          </a:xfrm>
          <a:prstGeom prst="rect">
            <a:avLst/>
          </a:prstGeom>
        </p:spPr>
      </p:pic>
    </p:spTree>
    <p:extLst>
      <p:ext uri="{BB962C8B-B14F-4D97-AF65-F5344CB8AC3E}">
        <p14:creationId xmlns:p14="http://schemas.microsoft.com/office/powerpoint/2010/main" val="4237009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682856" y="151926"/>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Crosstab</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68735" y="724626"/>
            <a:ext cx="6963973" cy="523220"/>
          </a:xfrm>
          <a:prstGeom prst="rect">
            <a:avLst/>
          </a:prstGeom>
          <a:noFill/>
        </p:spPr>
        <p:txBody>
          <a:bodyPr wrap="square" rtlCol="0">
            <a:spAutoFit/>
          </a:bodyPr>
          <a:lstStyle/>
          <a:p>
            <a:r>
              <a:rPr lang="en-US" dirty="0"/>
              <a:t>2. Displaying the count of Arrest and non-arrest for each type Location and then select the 10 rows with the largest counts of arrest. </a:t>
            </a:r>
            <a:endParaRPr lang="en-IN" dirty="0"/>
          </a:p>
        </p:txBody>
      </p:sp>
      <p:pic>
        <p:nvPicPr>
          <p:cNvPr id="6" name="Picture 5">
            <a:extLst>
              <a:ext uri="{FF2B5EF4-FFF2-40B4-BE49-F238E27FC236}">
                <a16:creationId xmlns:a16="http://schemas.microsoft.com/office/drawing/2014/main" id="{C06E185A-2886-91A0-F590-E6C879103E1A}"/>
              </a:ext>
            </a:extLst>
          </p:cNvPr>
          <p:cNvPicPr>
            <a:picLocks noChangeAspect="1"/>
          </p:cNvPicPr>
          <p:nvPr/>
        </p:nvPicPr>
        <p:blipFill>
          <a:blip r:embed="rId3"/>
          <a:stretch>
            <a:fillRect/>
          </a:stretch>
        </p:blipFill>
        <p:spPr>
          <a:xfrm>
            <a:off x="884788" y="1343391"/>
            <a:ext cx="7677206" cy="3361833"/>
          </a:xfrm>
          <a:prstGeom prst="rect">
            <a:avLst/>
          </a:prstGeom>
        </p:spPr>
      </p:pic>
    </p:spTree>
    <p:extLst>
      <p:ext uri="{BB962C8B-B14F-4D97-AF65-F5344CB8AC3E}">
        <p14:creationId xmlns:p14="http://schemas.microsoft.com/office/powerpoint/2010/main" val="1262276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41"/>
          <p:cNvSpPr txBox="1">
            <a:spLocks noGrp="1"/>
          </p:cNvSpPr>
          <p:nvPr>
            <p:ph type="title"/>
          </p:nvPr>
        </p:nvSpPr>
        <p:spPr>
          <a:xfrm>
            <a:off x="1268625" y="2069100"/>
            <a:ext cx="5755952"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2"/>
                </a:solidFill>
              </a:rPr>
              <a:t>Visualization</a:t>
            </a:r>
            <a:endParaRPr dirty="0">
              <a:solidFill>
                <a:schemeClr val="lt2"/>
              </a:solidFill>
            </a:endParaRPr>
          </a:p>
        </p:txBody>
      </p:sp>
      <p:sp>
        <p:nvSpPr>
          <p:cNvPr id="1120" name="Google Shape;1120;p41"/>
          <p:cNvSpPr txBox="1">
            <a:spLocks noGrp="1"/>
          </p:cNvSpPr>
          <p:nvPr>
            <p:ph type="title" idx="2"/>
          </p:nvPr>
        </p:nvSpPr>
        <p:spPr>
          <a:xfrm>
            <a:off x="1268625" y="115320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grpSp>
        <p:nvGrpSpPr>
          <p:cNvPr id="1122" name="Google Shape;1122;p41"/>
          <p:cNvGrpSpPr/>
          <p:nvPr/>
        </p:nvGrpSpPr>
        <p:grpSpPr>
          <a:xfrm>
            <a:off x="9240991" y="3840023"/>
            <a:ext cx="12891" cy="122052"/>
            <a:chOff x="5682925" y="3195675"/>
            <a:chExt cx="255275" cy="412200"/>
          </a:xfrm>
        </p:grpSpPr>
        <p:sp>
          <p:nvSpPr>
            <p:cNvPr id="1123" name="Google Shape;1123;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41"/>
          <p:cNvGrpSpPr/>
          <p:nvPr/>
        </p:nvGrpSpPr>
        <p:grpSpPr>
          <a:xfrm>
            <a:off x="8813335" y="5079232"/>
            <a:ext cx="12891" cy="122052"/>
            <a:chOff x="5682925" y="3195675"/>
            <a:chExt cx="255275" cy="412200"/>
          </a:xfrm>
        </p:grpSpPr>
        <p:sp>
          <p:nvSpPr>
            <p:cNvPr id="1131" name="Google Shape;1131;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41"/>
          <p:cNvGrpSpPr/>
          <p:nvPr/>
        </p:nvGrpSpPr>
        <p:grpSpPr>
          <a:xfrm>
            <a:off x="9224429" y="5079232"/>
            <a:ext cx="12892" cy="122052"/>
            <a:chOff x="5682925" y="3195675"/>
            <a:chExt cx="255288" cy="412200"/>
          </a:xfrm>
        </p:grpSpPr>
        <p:sp>
          <p:nvSpPr>
            <p:cNvPr id="1139" name="Google Shape;1139;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1"/>
          <p:cNvGrpSpPr/>
          <p:nvPr/>
        </p:nvGrpSpPr>
        <p:grpSpPr>
          <a:xfrm>
            <a:off x="8811414" y="3941856"/>
            <a:ext cx="12892" cy="122052"/>
            <a:chOff x="5682925" y="3195675"/>
            <a:chExt cx="255288" cy="412200"/>
          </a:xfrm>
        </p:grpSpPr>
        <p:sp>
          <p:nvSpPr>
            <p:cNvPr id="1147" name="Google Shape;1147;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1"/>
          <p:cNvGrpSpPr/>
          <p:nvPr/>
        </p:nvGrpSpPr>
        <p:grpSpPr>
          <a:xfrm>
            <a:off x="10092464" y="767247"/>
            <a:ext cx="484869" cy="1687807"/>
            <a:chOff x="-327650" y="-282300"/>
            <a:chExt cx="9601375" cy="5700125"/>
          </a:xfrm>
        </p:grpSpPr>
        <p:cxnSp>
          <p:nvCxnSpPr>
            <p:cNvPr id="1155" name="Google Shape;1155;p41"/>
            <p:cNvCxnSpPr/>
            <p:nvPr/>
          </p:nvCxnSpPr>
          <p:spPr>
            <a:xfrm>
              <a:off x="251450" y="-15250"/>
              <a:ext cx="45600" cy="46557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6" name="Google Shape;1156;p41"/>
            <p:cNvCxnSpPr/>
            <p:nvPr/>
          </p:nvCxnSpPr>
          <p:spPr>
            <a:xfrm flipH="1">
              <a:off x="-312675" y="-282300"/>
              <a:ext cx="1772400" cy="15933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7" name="Google Shape;1157;p41"/>
            <p:cNvCxnSpPr/>
            <p:nvPr/>
          </p:nvCxnSpPr>
          <p:spPr>
            <a:xfrm flipH="1">
              <a:off x="8755250" y="-85400"/>
              <a:ext cx="495300" cy="5274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8" name="Google Shape;1158;p41"/>
            <p:cNvCxnSpPr/>
            <p:nvPr/>
          </p:nvCxnSpPr>
          <p:spPr>
            <a:xfrm rot="10800000">
              <a:off x="7924750" y="-266650"/>
              <a:ext cx="1272600" cy="10896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9" name="Google Shape;1159;p41"/>
            <p:cNvCxnSpPr/>
            <p:nvPr/>
          </p:nvCxnSpPr>
          <p:spPr>
            <a:xfrm rot="10800000" flipH="1">
              <a:off x="7551425" y="4004225"/>
              <a:ext cx="1722300" cy="14136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0" name="Google Shape;1160;p41"/>
            <p:cNvCxnSpPr/>
            <p:nvPr/>
          </p:nvCxnSpPr>
          <p:spPr>
            <a:xfrm>
              <a:off x="-327650" y="4274825"/>
              <a:ext cx="1508700" cy="9600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1" name="Google Shape;1161;p41"/>
            <p:cNvCxnSpPr/>
            <p:nvPr/>
          </p:nvCxnSpPr>
          <p:spPr>
            <a:xfrm flipH="1">
              <a:off x="8397175" y="480050"/>
              <a:ext cx="358200" cy="42519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2" name="Google Shape;1162;p41"/>
            <p:cNvCxnSpPr/>
            <p:nvPr/>
          </p:nvCxnSpPr>
          <p:spPr>
            <a:xfrm rot="10800000" flipH="1">
              <a:off x="251450" y="-259150"/>
              <a:ext cx="7757100" cy="10365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3" name="Google Shape;1163;p41"/>
            <p:cNvCxnSpPr/>
            <p:nvPr/>
          </p:nvCxnSpPr>
          <p:spPr>
            <a:xfrm>
              <a:off x="274325" y="4678675"/>
              <a:ext cx="8892600" cy="4572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grpSp>
    </p:spTree>
    <p:extLst>
      <p:ext uri="{BB962C8B-B14F-4D97-AF65-F5344CB8AC3E}">
        <p14:creationId xmlns:p14="http://schemas.microsoft.com/office/powerpoint/2010/main" val="2223169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682856" y="151926"/>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Visualization</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68735" y="724626"/>
            <a:ext cx="6963973" cy="523220"/>
          </a:xfrm>
          <a:prstGeom prst="rect">
            <a:avLst/>
          </a:prstGeom>
          <a:noFill/>
        </p:spPr>
        <p:txBody>
          <a:bodyPr wrap="square" rtlCol="0">
            <a:spAutoFit/>
          </a:bodyPr>
          <a:lstStyle/>
          <a:p>
            <a:r>
              <a:rPr lang="en-IN" dirty="0"/>
              <a:t>1. Frequency of Crimes Over Times:</a:t>
            </a:r>
          </a:p>
          <a:p>
            <a:endParaRPr lang="en-IN" dirty="0"/>
          </a:p>
        </p:txBody>
      </p:sp>
      <p:pic>
        <p:nvPicPr>
          <p:cNvPr id="9" name="Picture 8">
            <a:extLst>
              <a:ext uri="{FF2B5EF4-FFF2-40B4-BE49-F238E27FC236}">
                <a16:creationId xmlns:a16="http://schemas.microsoft.com/office/drawing/2014/main" id="{691C5D3D-F171-7023-B21E-10E746328980}"/>
              </a:ext>
            </a:extLst>
          </p:cNvPr>
          <p:cNvPicPr>
            <a:picLocks noChangeAspect="1"/>
          </p:cNvPicPr>
          <p:nvPr/>
        </p:nvPicPr>
        <p:blipFill rotWithShape="1">
          <a:blip r:embed="rId3"/>
          <a:srcRect r="12114"/>
          <a:stretch/>
        </p:blipFill>
        <p:spPr>
          <a:xfrm>
            <a:off x="682856" y="1148157"/>
            <a:ext cx="5885459" cy="3583183"/>
          </a:xfrm>
          <a:prstGeom prst="rect">
            <a:avLst/>
          </a:prstGeom>
        </p:spPr>
      </p:pic>
      <p:sp>
        <p:nvSpPr>
          <p:cNvPr id="10" name="TextBox 9">
            <a:extLst>
              <a:ext uri="{FF2B5EF4-FFF2-40B4-BE49-F238E27FC236}">
                <a16:creationId xmlns:a16="http://schemas.microsoft.com/office/drawing/2014/main" id="{92FEC88A-F104-DBD4-3B26-33D01E13EC10}"/>
              </a:ext>
            </a:extLst>
          </p:cNvPr>
          <p:cNvSpPr txBox="1"/>
          <p:nvPr/>
        </p:nvSpPr>
        <p:spPr>
          <a:xfrm>
            <a:off x="6717356" y="2077652"/>
            <a:ext cx="1937657" cy="1600438"/>
          </a:xfrm>
          <a:prstGeom prst="rect">
            <a:avLst/>
          </a:prstGeom>
          <a:noFill/>
        </p:spPr>
        <p:txBody>
          <a:bodyPr wrap="square" rtlCol="0">
            <a:spAutoFit/>
          </a:bodyPr>
          <a:lstStyle/>
          <a:p>
            <a:pPr algn="just"/>
            <a:r>
              <a:rPr lang="en-US" dirty="0"/>
              <a:t>The graph shows that crime was highest in 2012, but it dropped significantly in 2013 and 2014, reaching its lowest point during that time.</a:t>
            </a:r>
            <a:endParaRPr lang="en-IN" dirty="0"/>
          </a:p>
        </p:txBody>
      </p:sp>
    </p:spTree>
    <p:extLst>
      <p:ext uri="{BB962C8B-B14F-4D97-AF65-F5344CB8AC3E}">
        <p14:creationId xmlns:p14="http://schemas.microsoft.com/office/powerpoint/2010/main" val="130624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682856" y="151926"/>
            <a:ext cx="7710900" cy="572700"/>
          </a:xfrm>
          <a:prstGeom prst="rect">
            <a:avLst/>
          </a:prstGeom>
        </p:spPr>
        <p:txBody>
          <a:bodyPr spcFirstLastPara="1" wrap="square" lIns="91425" tIns="91425" rIns="91425" bIns="91425" anchor="t" anchorCtr="0">
            <a:noAutofit/>
          </a:bodyPr>
          <a:lstStyle/>
          <a:p>
            <a:pPr lvl="0"/>
            <a:r>
              <a:rPr lang="en-US" dirty="0"/>
              <a:t>Visualization</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68735" y="724626"/>
            <a:ext cx="6963973" cy="307777"/>
          </a:xfrm>
          <a:prstGeom prst="rect">
            <a:avLst/>
          </a:prstGeom>
          <a:noFill/>
        </p:spPr>
        <p:txBody>
          <a:bodyPr wrap="square" rtlCol="0">
            <a:spAutoFit/>
          </a:bodyPr>
          <a:lstStyle/>
          <a:p>
            <a:r>
              <a:rPr lang="en-IN" dirty="0"/>
              <a:t>2. Arrest Rate Over Time</a:t>
            </a:r>
          </a:p>
        </p:txBody>
      </p:sp>
      <p:pic>
        <p:nvPicPr>
          <p:cNvPr id="3" name="Picture 2">
            <a:extLst>
              <a:ext uri="{FF2B5EF4-FFF2-40B4-BE49-F238E27FC236}">
                <a16:creationId xmlns:a16="http://schemas.microsoft.com/office/drawing/2014/main" id="{A8F7EEEF-FFFA-05D9-292A-8B9729DA13D8}"/>
              </a:ext>
            </a:extLst>
          </p:cNvPr>
          <p:cNvPicPr>
            <a:picLocks noChangeAspect="1"/>
          </p:cNvPicPr>
          <p:nvPr/>
        </p:nvPicPr>
        <p:blipFill>
          <a:blip r:embed="rId3"/>
          <a:stretch>
            <a:fillRect/>
          </a:stretch>
        </p:blipFill>
        <p:spPr>
          <a:xfrm>
            <a:off x="778985" y="1117380"/>
            <a:ext cx="6034326" cy="3514167"/>
          </a:xfrm>
          <a:prstGeom prst="rect">
            <a:avLst/>
          </a:prstGeom>
        </p:spPr>
      </p:pic>
      <p:sp>
        <p:nvSpPr>
          <p:cNvPr id="4" name="TextBox 3">
            <a:extLst>
              <a:ext uri="{FF2B5EF4-FFF2-40B4-BE49-F238E27FC236}">
                <a16:creationId xmlns:a16="http://schemas.microsoft.com/office/drawing/2014/main" id="{DC3224E7-587C-507E-991C-1A9EDE150500}"/>
              </a:ext>
            </a:extLst>
          </p:cNvPr>
          <p:cNvSpPr txBox="1"/>
          <p:nvPr/>
        </p:nvSpPr>
        <p:spPr>
          <a:xfrm>
            <a:off x="6901543" y="1800189"/>
            <a:ext cx="1828799" cy="2246769"/>
          </a:xfrm>
          <a:prstGeom prst="rect">
            <a:avLst/>
          </a:prstGeom>
          <a:noFill/>
        </p:spPr>
        <p:txBody>
          <a:bodyPr wrap="square" rtlCol="0">
            <a:spAutoFit/>
          </a:bodyPr>
          <a:lstStyle/>
          <a:p>
            <a:pPr algn="just"/>
            <a:r>
              <a:rPr lang="en-US" dirty="0"/>
              <a:t>From this graph, we can see that the number of arrests was highest in the year 2015. On the other hand, the year 2014 had the fewest arrests compared to the other years shown in the graph.</a:t>
            </a:r>
            <a:endParaRPr lang="en-IN" dirty="0"/>
          </a:p>
        </p:txBody>
      </p:sp>
    </p:spTree>
    <p:extLst>
      <p:ext uri="{BB962C8B-B14F-4D97-AF65-F5344CB8AC3E}">
        <p14:creationId xmlns:p14="http://schemas.microsoft.com/office/powerpoint/2010/main" val="927279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682856" y="151926"/>
            <a:ext cx="7710900" cy="572700"/>
          </a:xfrm>
          <a:prstGeom prst="rect">
            <a:avLst/>
          </a:prstGeom>
        </p:spPr>
        <p:txBody>
          <a:bodyPr spcFirstLastPara="1" wrap="square" lIns="91425" tIns="91425" rIns="91425" bIns="91425" anchor="t" anchorCtr="0">
            <a:noAutofit/>
          </a:bodyPr>
          <a:lstStyle/>
          <a:p>
            <a:pPr lvl="0"/>
            <a:r>
              <a:rPr lang="en-US" dirty="0"/>
              <a:t>Visualization</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68735" y="724626"/>
            <a:ext cx="6963973" cy="307777"/>
          </a:xfrm>
          <a:prstGeom prst="rect">
            <a:avLst/>
          </a:prstGeom>
          <a:noFill/>
        </p:spPr>
        <p:txBody>
          <a:bodyPr wrap="square" rtlCol="0">
            <a:spAutoFit/>
          </a:bodyPr>
          <a:lstStyle/>
          <a:p>
            <a:r>
              <a:rPr lang="en-IN" dirty="0"/>
              <a:t>3. Frequency of Crime types</a:t>
            </a:r>
          </a:p>
        </p:txBody>
      </p:sp>
      <p:pic>
        <p:nvPicPr>
          <p:cNvPr id="3" name="Picture 2">
            <a:extLst>
              <a:ext uri="{FF2B5EF4-FFF2-40B4-BE49-F238E27FC236}">
                <a16:creationId xmlns:a16="http://schemas.microsoft.com/office/drawing/2014/main" id="{0E8FB9D4-2CF6-05FA-8EC9-6BF5B677433E}"/>
              </a:ext>
            </a:extLst>
          </p:cNvPr>
          <p:cNvPicPr>
            <a:picLocks noChangeAspect="1"/>
          </p:cNvPicPr>
          <p:nvPr/>
        </p:nvPicPr>
        <p:blipFill>
          <a:blip r:embed="rId3"/>
          <a:stretch>
            <a:fillRect/>
          </a:stretch>
        </p:blipFill>
        <p:spPr>
          <a:xfrm>
            <a:off x="828642" y="1101156"/>
            <a:ext cx="5862921" cy="3654052"/>
          </a:xfrm>
          <a:prstGeom prst="rect">
            <a:avLst/>
          </a:prstGeom>
        </p:spPr>
      </p:pic>
      <p:sp>
        <p:nvSpPr>
          <p:cNvPr id="4" name="TextBox 3">
            <a:extLst>
              <a:ext uri="{FF2B5EF4-FFF2-40B4-BE49-F238E27FC236}">
                <a16:creationId xmlns:a16="http://schemas.microsoft.com/office/drawing/2014/main" id="{0C523480-FED4-5C0B-6923-76372194634C}"/>
              </a:ext>
            </a:extLst>
          </p:cNvPr>
          <p:cNvSpPr txBox="1"/>
          <p:nvPr/>
        </p:nvSpPr>
        <p:spPr>
          <a:xfrm>
            <a:off x="6691563" y="2125829"/>
            <a:ext cx="2280557" cy="954107"/>
          </a:xfrm>
          <a:prstGeom prst="rect">
            <a:avLst/>
          </a:prstGeom>
          <a:noFill/>
        </p:spPr>
        <p:txBody>
          <a:bodyPr wrap="square" rtlCol="0">
            <a:spAutoFit/>
          </a:bodyPr>
          <a:lstStyle/>
          <a:p>
            <a:pPr algn="just"/>
            <a:r>
              <a:rPr lang="en-US" dirty="0"/>
              <a:t>This graph tells us that theft was the most common type of crime that occurred.</a:t>
            </a:r>
            <a:endParaRPr lang="en-IN" dirty="0"/>
          </a:p>
        </p:txBody>
      </p:sp>
    </p:spTree>
    <p:extLst>
      <p:ext uri="{BB962C8B-B14F-4D97-AF65-F5344CB8AC3E}">
        <p14:creationId xmlns:p14="http://schemas.microsoft.com/office/powerpoint/2010/main" val="27258275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682856" y="151926"/>
            <a:ext cx="7710900" cy="572700"/>
          </a:xfrm>
          <a:prstGeom prst="rect">
            <a:avLst/>
          </a:prstGeom>
        </p:spPr>
        <p:txBody>
          <a:bodyPr spcFirstLastPara="1" wrap="square" lIns="91425" tIns="91425" rIns="91425" bIns="91425" anchor="t" anchorCtr="0">
            <a:noAutofit/>
          </a:bodyPr>
          <a:lstStyle/>
          <a:p>
            <a:pPr lvl="0"/>
            <a:r>
              <a:rPr lang="en-US" dirty="0"/>
              <a:t>Visualization</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68735" y="724626"/>
            <a:ext cx="6963973" cy="307777"/>
          </a:xfrm>
          <a:prstGeom prst="rect">
            <a:avLst/>
          </a:prstGeom>
          <a:noFill/>
        </p:spPr>
        <p:txBody>
          <a:bodyPr wrap="square" rtlCol="0">
            <a:spAutoFit/>
          </a:bodyPr>
          <a:lstStyle/>
          <a:p>
            <a:r>
              <a:rPr lang="en-IN" dirty="0"/>
              <a:t>4. Distribution of Arrests</a:t>
            </a:r>
          </a:p>
        </p:txBody>
      </p:sp>
      <p:pic>
        <p:nvPicPr>
          <p:cNvPr id="4" name="Picture 3">
            <a:extLst>
              <a:ext uri="{FF2B5EF4-FFF2-40B4-BE49-F238E27FC236}">
                <a16:creationId xmlns:a16="http://schemas.microsoft.com/office/drawing/2014/main" id="{C4C9CA35-9EA7-C24F-D202-40DB0FF94BE1}"/>
              </a:ext>
            </a:extLst>
          </p:cNvPr>
          <p:cNvPicPr>
            <a:picLocks noChangeAspect="1"/>
          </p:cNvPicPr>
          <p:nvPr/>
        </p:nvPicPr>
        <p:blipFill>
          <a:blip r:embed="rId3"/>
          <a:stretch>
            <a:fillRect/>
          </a:stretch>
        </p:blipFill>
        <p:spPr>
          <a:xfrm>
            <a:off x="923404" y="1217909"/>
            <a:ext cx="4999284" cy="3373664"/>
          </a:xfrm>
          <a:prstGeom prst="rect">
            <a:avLst/>
          </a:prstGeom>
        </p:spPr>
      </p:pic>
      <p:sp>
        <p:nvSpPr>
          <p:cNvPr id="6" name="TextBox 5">
            <a:extLst>
              <a:ext uri="{FF2B5EF4-FFF2-40B4-BE49-F238E27FC236}">
                <a16:creationId xmlns:a16="http://schemas.microsoft.com/office/drawing/2014/main" id="{AE0F0CFD-2B0D-A2BD-E387-52D4270040C2}"/>
              </a:ext>
            </a:extLst>
          </p:cNvPr>
          <p:cNvSpPr txBox="1"/>
          <p:nvPr/>
        </p:nvSpPr>
        <p:spPr>
          <a:xfrm>
            <a:off x="6155872" y="1908438"/>
            <a:ext cx="2139043" cy="1384995"/>
          </a:xfrm>
          <a:prstGeom prst="rect">
            <a:avLst/>
          </a:prstGeom>
          <a:noFill/>
        </p:spPr>
        <p:txBody>
          <a:bodyPr wrap="square" rtlCol="0">
            <a:spAutoFit/>
          </a:bodyPr>
          <a:lstStyle/>
          <a:p>
            <a:pPr algn="just"/>
            <a:r>
              <a:rPr lang="en-US" dirty="0"/>
              <a:t>Looking at the pie chart, we can see that around 28.9% of the cases resulted in arrest, while the remaining 71.1% did not lead to arrest.</a:t>
            </a:r>
            <a:endParaRPr lang="en-IN" dirty="0"/>
          </a:p>
        </p:txBody>
      </p:sp>
    </p:spTree>
    <p:extLst>
      <p:ext uri="{BB962C8B-B14F-4D97-AF65-F5344CB8AC3E}">
        <p14:creationId xmlns:p14="http://schemas.microsoft.com/office/powerpoint/2010/main" val="21466830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682856" y="151926"/>
            <a:ext cx="7710900" cy="572700"/>
          </a:xfrm>
          <a:prstGeom prst="rect">
            <a:avLst/>
          </a:prstGeom>
        </p:spPr>
        <p:txBody>
          <a:bodyPr spcFirstLastPara="1" wrap="square" lIns="91425" tIns="91425" rIns="91425" bIns="91425" anchor="t" anchorCtr="0">
            <a:noAutofit/>
          </a:bodyPr>
          <a:lstStyle/>
          <a:p>
            <a:pPr lvl="0"/>
            <a:r>
              <a:rPr lang="en-US" dirty="0"/>
              <a:t>Visualization</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68735" y="724626"/>
            <a:ext cx="6963973" cy="307777"/>
          </a:xfrm>
          <a:prstGeom prst="rect">
            <a:avLst/>
          </a:prstGeom>
          <a:noFill/>
        </p:spPr>
        <p:txBody>
          <a:bodyPr wrap="square" rtlCol="0">
            <a:spAutoFit/>
          </a:bodyPr>
          <a:lstStyle/>
          <a:p>
            <a:r>
              <a:rPr lang="en-IN" dirty="0"/>
              <a:t>5. Distribution of Domestic vs Non-Domestic Crimes</a:t>
            </a:r>
          </a:p>
        </p:txBody>
      </p:sp>
      <p:pic>
        <p:nvPicPr>
          <p:cNvPr id="3" name="Picture 2">
            <a:extLst>
              <a:ext uri="{FF2B5EF4-FFF2-40B4-BE49-F238E27FC236}">
                <a16:creationId xmlns:a16="http://schemas.microsoft.com/office/drawing/2014/main" id="{FED0F05A-1FA9-7BDE-3950-2F2C4EEA607D}"/>
              </a:ext>
            </a:extLst>
          </p:cNvPr>
          <p:cNvPicPr>
            <a:picLocks noChangeAspect="1"/>
          </p:cNvPicPr>
          <p:nvPr/>
        </p:nvPicPr>
        <p:blipFill>
          <a:blip r:embed="rId3"/>
          <a:stretch>
            <a:fillRect/>
          </a:stretch>
        </p:blipFill>
        <p:spPr>
          <a:xfrm>
            <a:off x="1022246" y="1032403"/>
            <a:ext cx="5364242" cy="3692148"/>
          </a:xfrm>
          <a:prstGeom prst="rect">
            <a:avLst/>
          </a:prstGeom>
        </p:spPr>
      </p:pic>
      <p:sp>
        <p:nvSpPr>
          <p:cNvPr id="5" name="TextBox 4">
            <a:extLst>
              <a:ext uri="{FF2B5EF4-FFF2-40B4-BE49-F238E27FC236}">
                <a16:creationId xmlns:a16="http://schemas.microsoft.com/office/drawing/2014/main" id="{A6E66489-BE01-0CAF-8034-6D3AB28DB7D9}"/>
              </a:ext>
            </a:extLst>
          </p:cNvPr>
          <p:cNvSpPr txBox="1"/>
          <p:nvPr/>
        </p:nvSpPr>
        <p:spPr>
          <a:xfrm>
            <a:off x="6553200" y="2068286"/>
            <a:ext cx="2062843" cy="1169551"/>
          </a:xfrm>
          <a:prstGeom prst="rect">
            <a:avLst/>
          </a:prstGeom>
          <a:noFill/>
        </p:spPr>
        <p:txBody>
          <a:bodyPr wrap="square" rtlCol="0">
            <a:spAutoFit/>
          </a:bodyPr>
          <a:lstStyle/>
          <a:p>
            <a:pPr algn="just"/>
            <a:r>
              <a:rPr lang="en-US" dirty="0"/>
              <a:t>This graph clearly shows that there are more non-domestic crimes compared to domestic ones.</a:t>
            </a:r>
            <a:endParaRPr lang="en-IN" dirty="0"/>
          </a:p>
        </p:txBody>
      </p:sp>
    </p:spTree>
    <p:extLst>
      <p:ext uri="{BB962C8B-B14F-4D97-AF65-F5344CB8AC3E}">
        <p14:creationId xmlns:p14="http://schemas.microsoft.com/office/powerpoint/2010/main" val="3549890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Dataset Overview</a:t>
            </a:r>
            <a:endParaRPr dirty="0"/>
          </a:p>
        </p:txBody>
      </p:sp>
      <p:sp>
        <p:nvSpPr>
          <p:cNvPr id="1170" name="Google Shape;1170;p42"/>
          <p:cNvSpPr txBox="1">
            <a:spLocks noGrp="1"/>
          </p:cNvSpPr>
          <p:nvPr>
            <p:ph type="subTitle" idx="2"/>
          </p:nvPr>
        </p:nvSpPr>
        <p:spPr>
          <a:xfrm>
            <a:off x="991765" y="1358557"/>
            <a:ext cx="7432235" cy="20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The dataset comprises detailed information on various crime incidents reported within the city of Chicago from 2012 to 2017. Each record in the dataset represents a specific crime incident and includes attributes such as the unique identifier (ID) and case number assigned by the Chicago Police Department, the date and location of the incident, the type and description of the crime, arrest details, and geographic identifiers such as beat, district, ward, and community area.</a:t>
            </a:r>
            <a:endParaRPr sz="2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682856" y="151926"/>
            <a:ext cx="7710900" cy="572700"/>
          </a:xfrm>
          <a:prstGeom prst="rect">
            <a:avLst/>
          </a:prstGeom>
        </p:spPr>
        <p:txBody>
          <a:bodyPr spcFirstLastPara="1" wrap="square" lIns="91425" tIns="91425" rIns="91425" bIns="91425" anchor="t" anchorCtr="0">
            <a:noAutofit/>
          </a:bodyPr>
          <a:lstStyle/>
          <a:p>
            <a:pPr lvl="0"/>
            <a:r>
              <a:rPr lang="en-US" dirty="0"/>
              <a:t>Visualization</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68735" y="724626"/>
            <a:ext cx="6963973" cy="307777"/>
          </a:xfrm>
          <a:prstGeom prst="rect">
            <a:avLst/>
          </a:prstGeom>
          <a:noFill/>
        </p:spPr>
        <p:txBody>
          <a:bodyPr wrap="square" rtlCol="0">
            <a:spAutoFit/>
          </a:bodyPr>
          <a:lstStyle/>
          <a:p>
            <a:r>
              <a:rPr lang="en-IN" dirty="0"/>
              <a:t>6. Top 10 Crime Locations</a:t>
            </a:r>
          </a:p>
        </p:txBody>
      </p:sp>
      <p:pic>
        <p:nvPicPr>
          <p:cNvPr id="4" name="Picture 3">
            <a:extLst>
              <a:ext uri="{FF2B5EF4-FFF2-40B4-BE49-F238E27FC236}">
                <a16:creationId xmlns:a16="http://schemas.microsoft.com/office/drawing/2014/main" id="{7F1FB900-D0E5-56E0-D941-92226B35B876}"/>
              </a:ext>
            </a:extLst>
          </p:cNvPr>
          <p:cNvPicPr>
            <a:picLocks noChangeAspect="1"/>
          </p:cNvPicPr>
          <p:nvPr/>
        </p:nvPicPr>
        <p:blipFill>
          <a:blip r:embed="rId3"/>
          <a:stretch>
            <a:fillRect/>
          </a:stretch>
        </p:blipFill>
        <p:spPr>
          <a:xfrm>
            <a:off x="682856" y="1175657"/>
            <a:ext cx="6029496" cy="3463286"/>
          </a:xfrm>
          <a:prstGeom prst="rect">
            <a:avLst/>
          </a:prstGeom>
        </p:spPr>
      </p:pic>
      <p:sp>
        <p:nvSpPr>
          <p:cNvPr id="5" name="TextBox 4">
            <a:extLst>
              <a:ext uri="{FF2B5EF4-FFF2-40B4-BE49-F238E27FC236}">
                <a16:creationId xmlns:a16="http://schemas.microsoft.com/office/drawing/2014/main" id="{7BBADF84-8949-8435-F267-C72CA50187EF}"/>
              </a:ext>
            </a:extLst>
          </p:cNvPr>
          <p:cNvSpPr txBox="1"/>
          <p:nvPr/>
        </p:nvSpPr>
        <p:spPr>
          <a:xfrm>
            <a:off x="6961414" y="2209800"/>
            <a:ext cx="1698172" cy="1384995"/>
          </a:xfrm>
          <a:prstGeom prst="rect">
            <a:avLst/>
          </a:prstGeom>
          <a:noFill/>
        </p:spPr>
        <p:txBody>
          <a:bodyPr wrap="square" rtlCol="0">
            <a:spAutoFit/>
          </a:bodyPr>
          <a:lstStyle/>
          <a:p>
            <a:pPr algn="just"/>
            <a:r>
              <a:rPr lang="en-US" dirty="0"/>
              <a:t>From this graph, it's evident that the most common location for incidents is on the street.</a:t>
            </a:r>
            <a:endParaRPr lang="en-IN" dirty="0"/>
          </a:p>
        </p:txBody>
      </p:sp>
    </p:spTree>
    <p:extLst>
      <p:ext uri="{BB962C8B-B14F-4D97-AF65-F5344CB8AC3E}">
        <p14:creationId xmlns:p14="http://schemas.microsoft.com/office/powerpoint/2010/main" val="3845150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682856" y="151926"/>
            <a:ext cx="7710900" cy="572700"/>
          </a:xfrm>
          <a:prstGeom prst="rect">
            <a:avLst/>
          </a:prstGeom>
        </p:spPr>
        <p:txBody>
          <a:bodyPr spcFirstLastPara="1" wrap="square" lIns="91425" tIns="91425" rIns="91425" bIns="91425" anchor="t" anchorCtr="0">
            <a:noAutofit/>
          </a:bodyPr>
          <a:lstStyle/>
          <a:p>
            <a:pPr lvl="0"/>
            <a:r>
              <a:rPr lang="en-US" dirty="0"/>
              <a:t>Visualization</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68735" y="724626"/>
            <a:ext cx="6963973" cy="307777"/>
          </a:xfrm>
          <a:prstGeom prst="rect">
            <a:avLst/>
          </a:prstGeom>
          <a:noFill/>
        </p:spPr>
        <p:txBody>
          <a:bodyPr wrap="square" rtlCol="0">
            <a:spAutoFit/>
          </a:bodyPr>
          <a:lstStyle/>
          <a:p>
            <a:r>
              <a:rPr lang="en-IN" dirty="0"/>
              <a:t>7. Crime Frequency by District</a:t>
            </a:r>
          </a:p>
        </p:txBody>
      </p:sp>
      <p:pic>
        <p:nvPicPr>
          <p:cNvPr id="3" name="Picture 2">
            <a:extLst>
              <a:ext uri="{FF2B5EF4-FFF2-40B4-BE49-F238E27FC236}">
                <a16:creationId xmlns:a16="http://schemas.microsoft.com/office/drawing/2014/main" id="{9B3DE2FC-CBE3-7B89-4EAF-4301FBC66C57}"/>
              </a:ext>
            </a:extLst>
          </p:cNvPr>
          <p:cNvPicPr>
            <a:picLocks noChangeAspect="1"/>
          </p:cNvPicPr>
          <p:nvPr/>
        </p:nvPicPr>
        <p:blipFill>
          <a:blip r:embed="rId3"/>
          <a:stretch>
            <a:fillRect/>
          </a:stretch>
        </p:blipFill>
        <p:spPr>
          <a:xfrm>
            <a:off x="682856" y="1297326"/>
            <a:ext cx="5976221" cy="3327076"/>
          </a:xfrm>
          <a:prstGeom prst="rect">
            <a:avLst/>
          </a:prstGeom>
        </p:spPr>
      </p:pic>
      <p:sp>
        <p:nvSpPr>
          <p:cNvPr id="5" name="TextBox 4">
            <a:extLst>
              <a:ext uri="{FF2B5EF4-FFF2-40B4-BE49-F238E27FC236}">
                <a16:creationId xmlns:a16="http://schemas.microsoft.com/office/drawing/2014/main" id="{367219A8-16E4-AC92-5774-5F9FDFF4C2F1}"/>
              </a:ext>
            </a:extLst>
          </p:cNvPr>
          <p:cNvSpPr txBox="1"/>
          <p:nvPr/>
        </p:nvSpPr>
        <p:spPr>
          <a:xfrm>
            <a:off x="6659077" y="2226129"/>
            <a:ext cx="2438401" cy="1169551"/>
          </a:xfrm>
          <a:prstGeom prst="rect">
            <a:avLst/>
          </a:prstGeom>
          <a:noFill/>
        </p:spPr>
        <p:txBody>
          <a:bodyPr wrap="square" rtlCol="0">
            <a:spAutoFit/>
          </a:bodyPr>
          <a:lstStyle/>
          <a:p>
            <a:pPr algn="just"/>
            <a:r>
              <a:rPr lang="en-US" dirty="0"/>
              <a:t>This graph indicates that District 11 experienced the highest occurrence of crimes compared to other districts.</a:t>
            </a:r>
            <a:endParaRPr lang="en-IN" dirty="0"/>
          </a:p>
        </p:txBody>
      </p:sp>
    </p:spTree>
    <p:extLst>
      <p:ext uri="{BB962C8B-B14F-4D97-AF65-F5344CB8AC3E}">
        <p14:creationId xmlns:p14="http://schemas.microsoft.com/office/powerpoint/2010/main" val="294314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682856" y="151926"/>
            <a:ext cx="7710900" cy="572700"/>
          </a:xfrm>
          <a:prstGeom prst="rect">
            <a:avLst/>
          </a:prstGeom>
        </p:spPr>
        <p:txBody>
          <a:bodyPr spcFirstLastPara="1" wrap="square" lIns="91425" tIns="91425" rIns="91425" bIns="91425" anchor="t" anchorCtr="0">
            <a:noAutofit/>
          </a:bodyPr>
          <a:lstStyle/>
          <a:p>
            <a:pPr lvl="0"/>
            <a:r>
              <a:rPr lang="en-US" dirty="0"/>
              <a:t>Visualization</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68735" y="724626"/>
            <a:ext cx="6963973" cy="307777"/>
          </a:xfrm>
          <a:prstGeom prst="rect">
            <a:avLst/>
          </a:prstGeom>
          <a:noFill/>
        </p:spPr>
        <p:txBody>
          <a:bodyPr wrap="square" rtlCol="0">
            <a:spAutoFit/>
          </a:bodyPr>
          <a:lstStyle/>
          <a:p>
            <a:r>
              <a:rPr lang="en-IN" dirty="0"/>
              <a:t>8. Distribution of Crimes by Month</a:t>
            </a:r>
          </a:p>
        </p:txBody>
      </p:sp>
      <p:pic>
        <p:nvPicPr>
          <p:cNvPr id="4" name="Picture 3">
            <a:extLst>
              <a:ext uri="{FF2B5EF4-FFF2-40B4-BE49-F238E27FC236}">
                <a16:creationId xmlns:a16="http://schemas.microsoft.com/office/drawing/2014/main" id="{AB499036-04B8-A396-5EC7-2F0FCB4BB6F9}"/>
              </a:ext>
            </a:extLst>
          </p:cNvPr>
          <p:cNvPicPr>
            <a:picLocks noChangeAspect="1"/>
          </p:cNvPicPr>
          <p:nvPr/>
        </p:nvPicPr>
        <p:blipFill rotWithShape="1">
          <a:blip r:embed="rId3"/>
          <a:srcRect r="7913"/>
          <a:stretch/>
        </p:blipFill>
        <p:spPr>
          <a:xfrm>
            <a:off x="916613" y="1149569"/>
            <a:ext cx="5896699" cy="3594835"/>
          </a:xfrm>
          <a:prstGeom prst="rect">
            <a:avLst/>
          </a:prstGeom>
        </p:spPr>
      </p:pic>
      <p:sp>
        <p:nvSpPr>
          <p:cNvPr id="5" name="TextBox 4">
            <a:extLst>
              <a:ext uri="{FF2B5EF4-FFF2-40B4-BE49-F238E27FC236}">
                <a16:creationId xmlns:a16="http://schemas.microsoft.com/office/drawing/2014/main" id="{E9609E85-D68B-A667-CD54-7608FBE06C56}"/>
              </a:ext>
            </a:extLst>
          </p:cNvPr>
          <p:cNvSpPr txBox="1"/>
          <p:nvPr/>
        </p:nvSpPr>
        <p:spPr>
          <a:xfrm>
            <a:off x="6955397" y="2014717"/>
            <a:ext cx="1768929" cy="1384995"/>
          </a:xfrm>
          <a:prstGeom prst="rect">
            <a:avLst/>
          </a:prstGeom>
          <a:noFill/>
        </p:spPr>
        <p:txBody>
          <a:bodyPr wrap="square" rtlCol="0">
            <a:spAutoFit/>
          </a:bodyPr>
          <a:lstStyle/>
          <a:p>
            <a:pPr algn="just"/>
            <a:r>
              <a:rPr lang="en-US" dirty="0"/>
              <a:t>This graph indicates that January had the highest number of reported crimes compared to other months.</a:t>
            </a:r>
            <a:endParaRPr lang="en-IN" dirty="0"/>
          </a:p>
        </p:txBody>
      </p:sp>
    </p:spTree>
    <p:extLst>
      <p:ext uri="{BB962C8B-B14F-4D97-AF65-F5344CB8AC3E}">
        <p14:creationId xmlns:p14="http://schemas.microsoft.com/office/powerpoint/2010/main" val="2218966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682856" y="151926"/>
            <a:ext cx="7710900" cy="572700"/>
          </a:xfrm>
          <a:prstGeom prst="rect">
            <a:avLst/>
          </a:prstGeom>
        </p:spPr>
        <p:txBody>
          <a:bodyPr spcFirstLastPara="1" wrap="square" lIns="91425" tIns="91425" rIns="91425" bIns="91425" anchor="t" anchorCtr="0">
            <a:noAutofit/>
          </a:bodyPr>
          <a:lstStyle/>
          <a:p>
            <a:pPr lvl="0"/>
            <a:r>
              <a:rPr lang="en-US" dirty="0"/>
              <a:t>Visualization</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68735" y="724626"/>
            <a:ext cx="6963973" cy="307777"/>
          </a:xfrm>
          <a:prstGeom prst="rect">
            <a:avLst/>
          </a:prstGeom>
          <a:noFill/>
        </p:spPr>
        <p:txBody>
          <a:bodyPr wrap="square" rtlCol="0">
            <a:spAutoFit/>
          </a:bodyPr>
          <a:lstStyle/>
          <a:p>
            <a:r>
              <a:rPr lang="en-IN" dirty="0"/>
              <a:t>9. Distribution of Top 5 Crime Types by Arrest Status</a:t>
            </a:r>
          </a:p>
        </p:txBody>
      </p:sp>
      <p:pic>
        <p:nvPicPr>
          <p:cNvPr id="3" name="Picture 2">
            <a:extLst>
              <a:ext uri="{FF2B5EF4-FFF2-40B4-BE49-F238E27FC236}">
                <a16:creationId xmlns:a16="http://schemas.microsoft.com/office/drawing/2014/main" id="{46CEAE1F-7FDD-306F-F4AA-202963B52484}"/>
              </a:ext>
            </a:extLst>
          </p:cNvPr>
          <p:cNvPicPr>
            <a:picLocks noChangeAspect="1"/>
          </p:cNvPicPr>
          <p:nvPr/>
        </p:nvPicPr>
        <p:blipFill>
          <a:blip r:embed="rId3"/>
          <a:stretch>
            <a:fillRect/>
          </a:stretch>
        </p:blipFill>
        <p:spPr>
          <a:xfrm>
            <a:off x="818467" y="1127531"/>
            <a:ext cx="5664078" cy="3435589"/>
          </a:xfrm>
          <a:prstGeom prst="rect">
            <a:avLst/>
          </a:prstGeom>
        </p:spPr>
      </p:pic>
      <p:sp>
        <p:nvSpPr>
          <p:cNvPr id="5" name="TextBox 4">
            <a:extLst>
              <a:ext uri="{FF2B5EF4-FFF2-40B4-BE49-F238E27FC236}">
                <a16:creationId xmlns:a16="http://schemas.microsoft.com/office/drawing/2014/main" id="{9A66E24F-E3A3-BEA7-B5D5-1737BA095952}"/>
              </a:ext>
            </a:extLst>
          </p:cNvPr>
          <p:cNvSpPr txBox="1"/>
          <p:nvPr/>
        </p:nvSpPr>
        <p:spPr>
          <a:xfrm>
            <a:off x="6615935" y="1962294"/>
            <a:ext cx="1910443" cy="1384995"/>
          </a:xfrm>
          <a:prstGeom prst="rect">
            <a:avLst/>
          </a:prstGeom>
          <a:noFill/>
        </p:spPr>
        <p:txBody>
          <a:bodyPr wrap="square" rtlCol="0">
            <a:spAutoFit/>
          </a:bodyPr>
          <a:lstStyle/>
          <a:p>
            <a:pPr algn="just"/>
            <a:r>
              <a:rPr lang="en-US" dirty="0"/>
              <a:t>From this graph, we can </a:t>
            </a:r>
            <a:r>
              <a:rPr lang="en-US" dirty="0" err="1"/>
              <a:t>analyse</a:t>
            </a:r>
            <a:r>
              <a:rPr lang="en-US" dirty="0"/>
              <a:t> that for the crime type "Narcotics," all individuals involved were arrested.</a:t>
            </a:r>
            <a:endParaRPr lang="en-IN" dirty="0"/>
          </a:p>
        </p:txBody>
      </p:sp>
    </p:spTree>
    <p:extLst>
      <p:ext uri="{BB962C8B-B14F-4D97-AF65-F5344CB8AC3E}">
        <p14:creationId xmlns:p14="http://schemas.microsoft.com/office/powerpoint/2010/main" val="2820919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682856" y="151926"/>
            <a:ext cx="7710900" cy="572700"/>
          </a:xfrm>
          <a:prstGeom prst="rect">
            <a:avLst/>
          </a:prstGeom>
        </p:spPr>
        <p:txBody>
          <a:bodyPr spcFirstLastPara="1" wrap="square" lIns="91425" tIns="91425" rIns="91425" bIns="91425" anchor="t" anchorCtr="0">
            <a:noAutofit/>
          </a:bodyPr>
          <a:lstStyle/>
          <a:p>
            <a:pPr lvl="0"/>
            <a:r>
              <a:rPr lang="en-US" dirty="0"/>
              <a:t>Visualization</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74178" y="724626"/>
            <a:ext cx="6963973" cy="307777"/>
          </a:xfrm>
          <a:prstGeom prst="rect">
            <a:avLst/>
          </a:prstGeom>
          <a:noFill/>
        </p:spPr>
        <p:txBody>
          <a:bodyPr wrap="square" rtlCol="0">
            <a:spAutoFit/>
          </a:bodyPr>
          <a:lstStyle/>
          <a:p>
            <a:r>
              <a:rPr lang="en-IN" dirty="0"/>
              <a:t>10. Trend of Domestic vs. Non-Domestic Crimes over </a:t>
            </a:r>
          </a:p>
        </p:txBody>
      </p:sp>
      <p:pic>
        <p:nvPicPr>
          <p:cNvPr id="3" name="Picture 2">
            <a:extLst>
              <a:ext uri="{FF2B5EF4-FFF2-40B4-BE49-F238E27FC236}">
                <a16:creationId xmlns:a16="http://schemas.microsoft.com/office/drawing/2014/main" id="{FF61A050-7EF7-A5D9-1D0E-9558209FD175}"/>
              </a:ext>
            </a:extLst>
          </p:cNvPr>
          <p:cNvPicPr>
            <a:picLocks noChangeAspect="1"/>
          </p:cNvPicPr>
          <p:nvPr/>
        </p:nvPicPr>
        <p:blipFill>
          <a:blip r:embed="rId3"/>
          <a:stretch>
            <a:fillRect/>
          </a:stretch>
        </p:blipFill>
        <p:spPr>
          <a:xfrm>
            <a:off x="682856" y="1297327"/>
            <a:ext cx="6165540" cy="3121548"/>
          </a:xfrm>
          <a:prstGeom prst="rect">
            <a:avLst/>
          </a:prstGeom>
        </p:spPr>
      </p:pic>
      <p:sp>
        <p:nvSpPr>
          <p:cNvPr id="5" name="TextBox 4">
            <a:extLst>
              <a:ext uri="{FF2B5EF4-FFF2-40B4-BE49-F238E27FC236}">
                <a16:creationId xmlns:a16="http://schemas.microsoft.com/office/drawing/2014/main" id="{FB666C60-CB99-6389-214E-161951985358}"/>
              </a:ext>
            </a:extLst>
          </p:cNvPr>
          <p:cNvSpPr txBox="1"/>
          <p:nvPr/>
        </p:nvSpPr>
        <p:spPr>
          <a:xfrm>
            <a:off x="6917147" y="2080820"/>
            <a:ext cx="2048097" cy="1169551"/>
          </a:xfrm>
          <a:prstGeom prst="rect">
            <a:avLst/>
          </a:prstGeom>
          <a:noFill/>
        </p:spPr>
        <p:txBody>
          <a:bodyPr wrap="square" rtlCol="0">
            <a:spAutoFit/>
          </a:bodyPr>
          <a:lstStyle/>
          <a:p>
            <a:pPr algn="just"/>
            <a:r>
              <a:rPr lang="en-US" dirty="0"/>
              <a:t>From this graph, we can analyze that the incidence of domestic crime peaked in the year 2016.</a:t>
            </a:r>
            <a:endParaRPr lang="en-IN" dirty="0"/>
          </a:p>
        </p:txBody>
      </p:sp>
    </p:spTree>
    <p:extLst>
      <p:ext uri="{BB962C8B-B14F-4D97-AF65-F5344CB8AC3E}">
        <p14:creationId xmlns:p14="http://schemas.microsoft.com/office/powerpoint/2010/main" val="2904310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682856" y="151926"/>
            <a:ext cx="7710900" cy="572700"/>
          </a:xfrm>
          <a:prstGeom prst="rect">
            <a:avLst/>
          </a:prstGeom>
        </p:spPr>
        <p:txBody>
          <a:bodyPr spcFirstLastPara="1" wrap="square" lIns="91425" tIns="91425" rIns="91425" bIns="91425" anchor="t" anchorCtr="0">
            <a:noAutofit/>
          </a:bodyPr>
          <a:lstStyle/>
          <a:p>
            <a:pPr lvl="0"/>
            <a:r>
              <a:rPr lang="en-US" dirty="0"/>
              <a:t>Visualization</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68735" y="724626"/>
            <a:ext cx="6963973" cy="307777"/>
          </a:xfrm>
          <a:prstGeom prst="rect">
            <a:avLst/>
          </a:prstGeom>
          <a:noFill/>
        </p:spPr>
        <p:txBody>
          <a:bodyPr wrap="square" rtlCol="0">
            <a:spAutoFit/>
          </a:bodyPr>
          <a:lstStyle/>
          <a:p>
            <a:r>
              <a:rPr lang="en-IN" dirty="0"/>
              <a:t>12. Correlation Heatmap of crime Data Numerical columns</a:t>
            </a:r>
          </a:p>
        </p:txBody>
      </p:sp>
      <p:sp>
        <p:nvSpPr>
          <p:cNvPr id="7" name="TextBox 6">
            <a:extLst>
              <a:ext uri="{FF2B5EF4-FFF2-40B4-BE49-F238E27FC236}">
                <a16:creationId xmlns:a16="http://schemas.microsoft.com/office/drawing/2014/main" id="{9A77F222-5A9F-EEB9-F8FD-DDA69A25C815}"/>
              </a:ext>
            </a:extLst>
          </p:cNvPr>
          <p:cNvSpPr txBox="1"/>
          <p:nvPr/>
        </p:nvSpPr>
        <p:spPr>
          <a:xfrm>
            <a:off x="6126940" y="1230262"/>
            <a:ext cx="2721428" cy="3539430"/>
          </a:xfrm>
          <a:prstGeom prst="rect">
            <a:avLst/>
          </a:prstGeom>
          <a:noFill/>
        </p:spPr>
        <p:txBody>
          <a:bodyPr wrap="square" rtlCol="0">
            <a:spAutoFit/>
          </a:bodyPr>
          <a:lstStyle/>
          <a:p>
            <a:pPr algn="just"/>
            <a:r>
              <a:rPr lang="en-US" dirty="0"/>
              <a:t>When the correlation coefficient is close to 1, it indicates a strong positive correlation between the two attributes, meaning that as one attribute increases, the other tends to increase as well. Conversely, when the correlation coefficient is close to -1, it signifies a strong negative correlation, indicating that as one attribute increases, the other tends to decrease. A correlation coefficient near 0 suggests little to no linear relationship between the attributes.</a:t>
            </a:r>
            <a:endParaRPr lang="en-IN" dirty="0"/>
          </a:p>
        </p:txBody>
      </p:sp>
      <p:pic>
        <p:nvPicPr>
          <p:cNvPr id="10" name="Picture 9">
            <a:extLst>
              <a:ext uri="{FF2B5EF4-FFF2-40B4-BE49-F238E27FC236}">
                <a16:creationId xmlns:a16="http://schemas.microsoft.com/office/drawing/2014/main" id="{F0B1EEFE-8A2B-0067-09F8-9625AC388F6B}"/>
              </a:ext>
            </a:extLst>
          </p:cNvPr>
          <p:cNvPicPr>
            <a:picLocks noChangeAspect="1"/>
          </p:cNvPicPr>
          <p:nvPr/>
        </p:nvPicPr>
        <p:blipFill>
          <a:blip r:embed="rId3"/>
          <a:stretch>
            <a:fillRect/>
          </a:stretch>
        </p:blipFill>
        <p:spPr>
          <a:xfrm>
            <a:off x="850607" y="1297326"/>
            <a:ext cx="5054307" cy="3405303"/>
          </a:xfrm>
          <a:prstGeom prst="rect">
            <a:avLst/>
          </a:prstGeom>
        </p:spPr>
      </p:pic>
    </p:spTree>
    <p:extLst>
      <p:ext uri="{BB962C8B-B14F-4D97-AF65-F5344CB8AC3E}">
        <p14:creationId xmlns:p14="http://schemas.microsoft.com/office/powerpoint/2010/main" val="7146367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682856" y="151926"/>
            <a:ext cx="7710900" cy="572700"/>
          </a:xfrm>
          <a:prstGeom prst="rect">
            <a:avLst/>
          </a:prstGeom>
        </p:spPr>
        <p:txBody>
          <a:bodyPr spcFirstLastPara="1" wrap="square" lIns="91425" tIns="91425" rIns="91425" bIns="91425" anchor="t" anchorCtr="0">
            <a:noAutofit/>
          </a:bodyPr>
          <a:lstStyle/>
          <a:p>
            <a:pPr lvl="0"/>
            <a:r>
              <a:rPr lang="en-US" dirty="0"/>
              <a:t>Visualization</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68735" y="724626"/>
            <a:ext cx="6963973" cy="307777"/>
          </a:xfrm>
          <a:prstGeom prst="rect">
            <a:avLst/>
          </a:prstGeom>
          <a:noFill/>
        </p:spPr>
        <p:txBody>
          <a:bodyPr wrap="square" rtlCol="0">
            <a:spAutoFit/>
          </a:bodyPr>
          <a:lstStyle/>
          <a:p>
            <a:r>
              <a:rPr lang="en-IN" dirty="0"/>
              <a:t>13. Location of crimes</a:t>
            </a:r>
          </a:p>
        </p:txBody>
      </p:sp>
      <p:pic>
        <p:nvPicPr>
          <p:cNvPr id="4" name="Picture 3">
            <a:extLst>
              <a:ext uri="{FF2B5EF4-FFF2-40B4-BE49-F238E27FC236}">
                <a16:creationId xmlns:a16="http://schemas.microsoft.com/office/drawing/2014/main" id="{96601852-931C-A43E-EA35-E27661B44801}"/>
              </a:ext>
            </a:extLst>
          </p:cNvPr>
          <p:cNvPicPr>
            <a:picLocks noChangeAspect="1"/>
          </p:cNvPicPr>
          <p:nvPr/>
        </p:nvPicPr>
        <p:blipFill>
          <a:blip r:embed="rId3"/>
          <a:stretch>
            <a:fillRect/>
          </a:stretch>
        </p:blipFill>
        <p:spPr>
          <a:xfrm>
            <a:off x="929318" y="1100030"/>
            <a:ext cx="5464608" cy="3698974"/>
          </a:xfrm>
          <a:prstGeom prst="rect">
            <a:avLst/>
          </a:prstGeom>
        </p:spPr>
      </p:pic>
      <p:sp>
        <p:nvSpPr>
          <p:cNvPr id="5" name="TextBox 4">
            <a:extLst>
              <a:ext uri="{FF2B5EF4-FFF2-40B4-BE49-F238E27FC236}">
                <a16:creationId xmlns:a16="http://schemas.microsoft.com/office/drawing/2014/main" id="{A40CEBDB-582D-1FB3-9E74-4C8A3B9E79A8}"/>
              </a:ext>
            </a:extLst>
          </p:cNvPr>
          <p:cNvSpPr txBox="1"/>
          <p:nvPr/>
        </p:nvSpPr>
        <p:spPr>
          <a:xfrm>
            <a:off x="6393926" y="1796944"/>
            <a:ext cx="2334986" cy="2462213"/>
          </a:xfrm>
          <a:prstGeom prst="rect">
            <a:avLst/>
          </a:prstGeom>
          <a:noFill/>
        </p:spPr>
        <p:txBody>
          <a:bodyPr wrap="square" rtlCol="0">
            <a:spAutoFit/>
          </a:bodyPr>
          <a:lstStyle/>
          <a:p>
            <a:r>
              <a:rPr lang="en-US" dirty="0"/>
              <a:t>The scatter plot displays the locations of crimes based on latitude and longitude. Each point represents a single crime incident. The dark shade color in the top-right corner indicates a higher concentration of crime incidents in that particular area.</a:t>
            </a:r>
            <a:endParaRPr lang="en-IN" dirty="0"/>
          </a:p>
        </p:txBody>
      </p:sp>
    </p:spTree>
    <p:extLst>
      <p:ext uri="{BB962C8B-B14F-4D97-AF65-F5344CB8AC3E}">
        <p14:creationId xmlns:p14="http://schemas.microsoft.com/office/powerpoint/2010/main" val="3921326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682856" y="151926"/>
            <a:ext cx="7710900" cy="572700"/>
          </a:xfrm>
          <a:prstGeom prst="rect">
            <a:avLst/>
          </a:prstGeom>
        </p:spPr>
        <p:txBody>
          <a:bodyPr spcFirstLastPara="1" wrap="square" lIns="91425" tIns="91425" rIns="91425" bIns="91425" anchor="t" anchorCtr="0">
            <a:noAutofit/>
          </a:bodyPr>
          <a:lstStyle/>
          <a:p>
            <a:pPr lvl="0"/>
            <a:r>
              <a:rPr lang="en-US" dirty="0"/>
              <a:t>Visualization</a:t>
            </a:r>
            <a:endParaRPr dirty="0"/>
          </a:p>
        </p:txBody>
      </p:sp>
      <p:sp>
        <p:nvSpPr>
          <p:cNvPr id="8" name="TextBox 7">
            <a:extLst>
              <a:ext uri="{FF2B5EF4-FFF2-40B4-BE49-F238E27FC236}">
                <a16:creationId xmlns:a16="http://schemas.microsoft.com/office/drawing/2014/main" id="{AB91EEB3-5828-2EED-A3A0-1FE718307BDE}"/>
              </a:ext>
            </a:extLst>
          </p:cNvPr>
          <p:cNvSpPr txBox="1"/>
          <p:nvPr/>
        </p:nvSpPr>
        <p:spPr>
          <a:xfrm>
            <a:off x="1168735" y="724626"/>
            <a:ext cx="6963973" cy="307777"/>
          </a:xfrm>
          <a:prstGeom prst="rect">
            <a:avLst/>
          </a:prstGeom>
          <a:noFill/>
        </p:spPr>
        <p:txBody>
          <a:bodyPr wrap="square" rtlCol="0">
            <a:spAutoFit/>
          </a:bodyPr>
          <a:lstStyle/>
          <a:p>
            <a:r>
              <a:rPr lang="en-IN" dirty="0"/>
              <a:t>14. Crime Frequency by FBI code</a:t>
            </a:r>
          </a:p>
        </p:txBody>
      </p:sp>
      <p:pic>
        <p:nvPicPr>
          <p:cNvPr id="3" name="Picture 2">
            <a:extLst>
              <a:ext uri="{FF2B5EF4-FFF2-40B4-BE49-F238E27FC236}">
                <a16:creationId xmlns:a16="http://schemas.microsoft.com/office/drawing/2014/main" id="{9ACD7C8A-631A-450B-13DB-E255166D1508}"/>
              </a:ext>
            </a:extLst>
          </p:cNvPr>
          <p:cNvPicPr>
            <a:picLocks noChangeAspect="1"/>
          </p:cNvPicPr>
          <p:nvPr/>
        </p:nvPicPr>
        <p:blipFill>
          <a:blip r:embed="rId3"/>
          <a:stretch>
            <a:fillRect/>
          </a:stretch>
        </p:blipFill>
        <p:spPr>
          <a:xfrm>
            <a:off x="378056" y="1489074"/>
            <a:ext cx="5957547" cy="2642055"/>
          </a:xfrm>
          <a:prstGeom prst="rect">
            <a:avLst/>
          </a:prstGeom>
        </p:spPr>
      </p:pic>
      <p:sp>
        <p:nvSpPr>
          <p:cNvPr id="5" name="TextBox 4">
            <a:extLst>
              <a:ext uri="{FF2B5EF4-FFF2-40B4-BE49-F238E27FC236}">
                <a16:creationId xmlns:a16="http://schemas.microsoft.com/office/drawing/2014/main" id="{EC7157FD-2B68-82B1-EFC4-EE07A366DEB2}"/>
              </a:ext>
            </a:extLst>
          </p:cNvPr>
          <p:cNvSpPr txBox="1"/>
          <p:nvPr/>
        </p:nvSpPr>
        <p:spPr>
          <a:xfrm>
            <a:off x="6482443" y="1913164"/>
            <a:ext cx="2530928" cy="1384995"/>
          </a:xfrm>
          <a:prstGeom prst="rect">
            <a:avLst/>
          </a:prstGeom>
          <a:noFill/>
        </p:spPr>
        <p:txBody>
          <a:bodyPr wrap="square" rtlCol="0">
            <a:spAutoFit/>
          </a:bodyPr>
          <a:lstStyle/>
          <a:p>
            <a:r>
              <a:rPr lang="en-US" dirty="0"/>
              <a:t>From this graph, it indicates that there are more occurrences of crimes classified under the FBI code 6 compared to other FBI codes.</a:t>
            </a:r>
            <a:endParaRPr lang="en-IN" dirty="0"/>
          </a:p>
        </p:txBody>
      </p:sp>
    </p:spTree>
    <p:extLst>
      <p:ext uri="{BB962C8B-B14F-4D97-AF65-F5344CB8AC3E}">
        <p14:creationId xmlns:p14="http://schemas.microsoft.com/office/powerpoint/2010/main" val="3150682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49"/>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000" dirty="0">
                <a:solidFill>
                  <a:schemeClr val="lt2"/>
                </a:solidFill>
              </a:rPr>
              <a:t>Thank You</a:t>
            </a:r>
            <a:endParaRPr sz="7000" dirty="0">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Attributes</a:t>
            </a:r>
            <a:endParaRPr dirty="0"/>
          </a:p>
        </p:txBody>
      </p:sp>
      <p:sp>
        <p:nvSpPr>
          <p:cNvPr id="1170" name="Google Shape;1170;p42"/>
          <p:cNvSpPr txBox="1">
            <a:spLocks noGrp="1"/>
          </p:cNvSpPr>
          <p:nvPr>
            <p:ph type="subTitle" idx="2"/>
          </p:nvPr>
        </p:nvSpPr>
        <p:spPr>
          <a:xfrm>
            <a:off x="416103" y="1096566"/>
            <a:ext cx="8542963" cy="325454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600" dirty="0"/>
              <a:t>ID: Unique identifier for each crime record.•	</a:t>
            </a:r>
          </a:p>
          <a:p>
            <a:pPr marL="171450" lvl="0" indent="-171450" algn="l" rtl="0">
              <a:spcBef>
                <a:spcPts val="0"/>
              </a:spcBef>
              <a:spcAft>
                <a:spcPts val="0"/>
              </a:spcAft>
              <a:buFont typeface="Arial" panose="020B0604020202020204" pitchFamily="34" charset="0"/>
              <a:buChar char="•"/>
            </a:pPr>
            <a:r>
              <a:rPr lang="en-US" sz="1600" dirty="0"/>
              <a:t>Case Number: Unique identifier assigned by the Chicago Police Department for each incident.•	</a:t>
            </a:r>
          </a:p>
          <a:p>
            <a:pPr marL="171450" lvl="0" indent="-171450" algn="l" rtl="0">
              <a:spcBef>
                <a:spcPts val="0"/>
              </a:spcBef>
              <a:spcAft>
                <a:spcPts val="0"/>
              </a:spcAft>
              <a:buFont typeface="Arial" panose="020B0604020202020204" pitchFamily="34" charset="0"/>
              <a:buChar char="•"/>
            </a:pPr>
            <a:r>
              <a:rPr lang="en-US" sz="1600" dirty="0"/>
              <a:t>Date: Date when the incident occurred, sometimes estimated.•	</a:t>
            </a:r>
          </a:p>
          <a:p>
            <a:pPr marL="171450" lvl="0" indent="-171450" algn="l" rtl="0">
              <a:spcBef>
                <a:spcPts val="0"/>
              </a:spcBef>
              <a:spcAft>
                <a:spcPts val="0"/>
              </a:spcAft>
              <a:buFont typeface="Arial" panose="020B0604020202020204" pitchFamily="34" charset="0"/>
              <a:buChar char="•"/>
            </a:pPr>
            <a:r>
              <a:rPr lang="en-US" sz="1600" dirty="0"/>
              <a:t>Block: Partially redacted address where the incident occurred, indicating the same block as the actual address.</a:t>
            </a:r>
          </a:p>
          <a:p>
            <a:pPr marL="171450" lvl="0" indent="-171450" algn="l" rtl="0">
              <a:spcBef>
                <a:spcPts val="0"/>
              </a:spcBef>
              <a:spcAft>
                <a:spcPts val="0"/>
              </a:spcAft>
              <a:buFont typeface="Arial" panose="020B0604020202020204" pitchFamily="34" charset="0"/>
              <a:buChar char="•"/>
            </a:pPr>
            <a:r>
              <a:rPr lang="en-US" sz="1600" dirty="0"/>
              <a:t>IUCR: Illinois Uniform Crime Reporting code linked to the Primary Type and Description</a:t>
            </a:r>
          </a:p>
          <a:p>
            <a:pPr marL="171450" lvl="0" indent="-171450" algn="l" rtl="0">
              <a:spcBef>
                <a:spcPts val="0"/>
              </a:spcBef>
              <a:spcAft>
                <a:spcPts val="0"/>
              </a:spcAft>
              <a:buFont typeface="Arial" panose="020B0604020202020204" pitchFamily="34" charset="0"/>
              <a:buChar char="•"/>
            </a:pPr>
            <a:r>
              <a:rPr lang="en-US" sz="1600" dirty="0"/>
              <a:t>Primary Type: Primary description of the crime.•	</a:t>
            </a:r>
          </a:p>
          <a:p>
            <a:pPr marL="171450" lvl="0" indent="-171450" algn="l" rtl="0">
              <a:spcBef>
                <a:spcPts val="0"/>
              </a:spcBef>
              <a:spcAft>
                <a:spcPts val="0"/>
              </a:spcAft>
              <a:buFont typeface="Arial" panose="020B0604020202020204" pitchFamily="34" charset="0"/>
              <a:buChar char="•"/>
            </a:pPr>
            <a:r>
              <a:rPr lang="en-US" sz="1600" dirty="0"/>
              <a:t>Description: Secondary description of the crimes, providing further details.•	</a:t>
            </a:r>
          </a:p>
          <a:p>
            <a:pPr marL="171450" lvl="0" indent="-171450" algn="l" rtl="0">
              <a:spcBef>
                <a:spcPts val="0"/>
              </a:spcBef>
              <a:spcAft>
                <a:spcPts val="0"/>
              </a:spcAft>
              <a:buFont typeface="Arial" panose="020B0604020202020204" pitchFamily="34" charset="0"/>
              <a:buChar char="•"/>
            </a:pPr>
            <a:r>
              <a:rPr lang="en-US" sz="1600" dirty="0"/>
              <a:t>Location Description: Description of where the incident occurred.</a:t>
            </a:r>
          </a:p>
          <a:p>
            <a:pPr marL="171450" lvl="0" indent="-171450" algn="l" rtl="0">
              <a:spcBef>
                <a:spcPts val="0"/>
              </a:spcBef>
              <a:spcAft>
                <a:spcPts val="0"/>
              </a:spcAft>
              <a:buFont typeface="Arial" panose="020B0604020202020204" pitchFamily="34" charset="0"/>
              <a:buChar char="•"/>
            </a:pPr>
            <a:r>
              <a:rPr lang="en-US" sz="1600" dirty="0"/>
              <a:t>Arrest: Indicates whether an arrest was made in connection with the incident.• 	</a:t>
            </a:r>
          </a:p>
        </p:txBody>
      </p:sp>
    </p:spTree>
    <p:extLst>
      <p:ext uri="{BB962C8B-B14F-4D97-AF65-F5344CB8AC3E}">
        <p14:creationId xmlns:p14="http://schemas.microsoft.com/office/powerpoint/2010/main" val="1694724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Attributes</a:t>
            </a:r>
            <a:endParaRPr dirty="0"/>
          </a:p>
        </p:txBody>
      </p:sp>
      <p:sp>
        <p:nvSpPr>
          <p:cNvPr id="1170" name="Google Shape;1170;p42"/>
          <p:cNvSpPr txBox="1">
            <a:spLocks noGrp="1"/>
          </p:cNvSpPr>
          <p:nvPr>
            <p:ph type="subTitle" idx="2"/>
          </p:nvPr>
        </p:nvSpPr>
        <p:spPr>
          <a:xfrm>
            <a:off x="343095" y="1152666"/>
            <a:ext cx="8645704" cy="30873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800" dirty="0"/>
              <a:t>	</a:t>
            </a:r>
          </a:p>
          <a:p>
            <a:pPr marL="171450" lvl="0" indent="-171450" algn="l" rtl="0">
              <a:spcBef>
                <a:spcPts val="0"/>
              </a:spcBef>
              <a:spcAft>
                <a:spcPts val="0"/>
              </a:spcAft>
              <a:buFont typeface="Arial" panose="020B0604020202020204" pitchFamily="34" charset="0"/>
              <a:buChar char="•"/>
            </a:pPr>
            <a:r>
              <a:rPr lang="en-US" sz="1800" dirty="0"/>
              <a:t>Domestic: Indicates if the incident was domestic-related according to Illinois Domestic Violence Act.•	</a:t>
            </a:r>
          </a:p>
          <a:p>
            <a:pPr marL="171450" lvl="0" indent="-171450" algn="l" rtl="0">
              <a:spcBef>
                <a:spcPts val="0"/>
              </a:spcBef>
              <a:spcAft>
                <a:spcPts val="0"/>
              </a:spcAft>
              <a:buFont typeface="Arial" panose="020B0604020202020204" pitchFamily="34" charset="0"/>
              <a:buChar char="•"/>
            </a:pPr>
            <a:r>
              <a:rPr lang="en-US" sz="1800" dirty="0"/>
              <a:t>Beat: Indicates the smallest police geographic area where the incident occurred.•	</a:t>
            </a:r>
          </a:p>
          <a:p>
            <a:pPr marL="171450" lvl="0" indent="-171450" algn="l" rtl="0">
              <a:spcBef>
                <a:spcPts val="0"/>
              </a:spcBef>
              <a:spcAft>
                <a:spcPts val="0"/>
              </a:spcAft>
              <a:buFont typeface="Arial" panose="020B0604020202020204" pitchFamily="34" charset="0"/>
              <a:buChar char="•"/>
            </a:pPr>
            <a:r>
              <a:rPr lang="en-US" sz="1800" dirty="0"/>
              <a:t>District: Indicates the police district where the incident occurred.•	</a:t>
            </a:r>
          </a:p>
          <a:p>
            <a:pPr marL="171450" lvl="0" indent="-171450" algn="l" rtl="0">
              <a:spcBef>
                <a:spcPts val="0"/>
              </a:spcBef>
              <a:spcAft>
                <a:spcPts val="0"/>
              </a:spcAft>
              <a:buFont typeface="Arial" panose="020B0604020202020204" pitchFamily="34" charset="0"/>
              <a:buChar char="•"/>
            </a:pPr>
            <a:r>
              <a:rPr lang="en-US" sz="1800" dirty="0"/>
              <a:t>Ward: City Council district where the incident occurred.•	</a:t>
            </a:r>
          </a:p>
          <a:p>
            <a:pPr marL="171450" lvl="0" indent="-171450" algn="l" rtl="0">
              <a:spcBef>
                <a:spcPts val="0"/>
              </a:spcBef>
              <a:spcAft>
                <a:spcPts val="0"/>
              </a:spcAft>
              <a:buFont typeface="Arial" panose="020B0604020202020204" pitchFamily="34" charset="0"/>
              <a:buChar char="•"/>
            </a:pPr>
            <a:r>
              <a:rPr lang="en-US" sz="1800" dirty="0"/>
              <a:t>Community Area: Indicates the community area where the incident occurred.•	</a:t>
            </a:r>
          </a:p>
          <a:p>
            <a:pPr marL="171450" indent="-171450">
              <a:buFont typeface="Arial" panose="020B0604020202020204" pitchFamily="34" charset="0"/>
              <a:buChar char="•"/>
            </a:pPr>
            <a:r>
              <a:rPr lang="en-US" sz="1800" dirty="0"/>
              <a:t>FBI Code: Federal Bureau of Investigation code, is a system used to classify different types of crimes based on their characteristics</a:t>
            </a:r>
            <a:endParaRPr lang="en-IN" sz="1800" dirty="0"/>
          </a:p>
          <a:p>
            <a:pPr marL="0" lvl="0" indent="0" algn="l" rtl="0">
              <a:spcBef>
                <a:spcPts val="0"/>
              </a:spcBef>
              <a:spcAft>
                <a:spcPts val="0"/>
              </a:spcAft>
            </a:pPr>
            <a:r>
              <a:rPr lang="en-US" sz="1800" dirty="0"/>
              <a:t>	</a:t>
            </a:r>
          </a:p>
          <a:p>
            <a:pPr marL="171450" lvl="0" indent="-171450" algn="l" rtl="0">
              <a:spcBef>
                <a:spcPts val="0"/>
              </a:spcBef>
              <a:spcAft>
                <a:spcPts val="0"/>
              </a:spcAft>
              <a:buFont typeface="Arial" panose="020B0604020202020204" pitchFamily="34" charset="0"/>
              <a:buChar char="•"/>
            </a:pPr>
            <a:endParaRPr lang="en-US" sz="1800" dirty="0"/>
          </a:p>
        </p:txBody>
      </p:sp>
    </p:spTree>
    <p:extLst>
      <p:ext uri="{BB962C8B-B14F-4D97-AF65-F5344CB8AC3E}">
        <p14:creationId xmlns:p14="http://schemas.microsoft.com/office/powerpoint/2010/main" val="2080666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Attributes</a:t>
            </a:r>
            <a:endParaRPr dirty="0"/>
          </a:p>
        </p:txBody>
      </p:sp>
      <p:sp>
        <p:nvSpPr>
          <p:cNvPr id="1170" name="Google Shape;1170;p42"/>
          <p:cNvSpPr txBox="1">
            <a:spLocks noGrp="1"/>
          </p:cNvSpPr>
          <p:nvPr>
            <p:ph type="subTitle" idx="2"/>
          </p:nvPr>
        </p:nvSpPr>
        <p:spPr>
          <a:xfrm>
            <a:off x="431515" y="1255815"/>
            <a:ext cx="8789541" cy="2096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800" dirty="0"/>
              <a:t>X Coordinate: X-coordinate of the incident location in State Plane Illinois East NAD 1983 projection.•	</a:t>
            </a:r>
          </a:p>
          <a:p>
            <a:pPr marL="171450" lvl="0" indent="-171450" algn="l" rtl="0">
              <a:spcBef>
                <a:spcPts val="0"/>
              </a:spcBef>
              <a:spcAft>
                <a:spcPts val="0"/>
              </a:spcAft>
              <a:buFont typeface="Arial" panose="020B0604020202020204" pitchFamily="34" charset="0"/>
              <a:buChar char="•"/>
            </a:pPr>
            <a:r>
              <a:rPr lang="en-US" sz="1800" dirty="0"/>
              <a:t>Y Coordinate: Y-coordinate of the incident location in State Plane Illinois East NAD 1983 projection.•	</a:t>
            </a:r>
          </a:p>
          <a:p>
            <a:pPr marL="171450" lvl="0" indent="-171450" algn="l" rtl="0">
              <a:spcBef>
                <a:spcPts val="0"/>
              </a:spcBef>
              <a:spcAft>
                <a:spcPts val="0"/>
              </a:spcAft>
              <a:buFont typeface="Arial" panose="020B0604020202020204" pitchFamily="34" charset="0"/>
              <a:buChar char="•"/>
            </a:pPr>
            <a:r>
              <a:rPr lang="en-US" sz="1800" dirty="0"/>
              <a:t>Year: Year when the incident occurred.•	</a:t>
            </a:r>
          </a:p>
          <a:p>
            <a:pPr marL="171450" lvl="0" indent="-171450" algn="l" rtl="0">
              <a:spcBef>
                <a:spcPts val="0"/>
              </a:spcBef>
              <a:spcAft>
                <a:spcPts val="0"/>
              </a:spcAft>
              <a:buFont typeface="Arial" panose="020B0604020202020204" pitchFamily="34" charset="0"/>
              <a:buChar char="•"/>
            </a:pPr>
            <a:r>
              <a:rPr lang="en-US" sz="1800" dirty="0"/>
              <a:t>Updated On: Date and time when the record was last updated.•	</a:t>
            </a:r>
          </a:p>
          <a:p>
            <a:pPr marL="171450" lvl="0" indent="-171450" algn="l" rtl="0">
              <a:spcBef>
                <a:spcPts val="0"/>
              </a:spcBef>
              <a:spcAft>
                <a:spcPts val="0"/>
              </a:spcAft>
              <a:buFont typeface="Arial" panose="020B0604020202020204" pitchFamily="34" charset="0"/>
              <a:buChar char="•"/>
            </a:pPr>
            <a:r>
              <a:rPr lang="en-US" sz="1800" dirty="0"/>
              <a:t>Latitude: Latitude of the incident location.•	</a:t>
            </a:r>
          </a:p>
          <a:p>
            <a:pPr marL="171450" lvl="0" indent="-171450" algn="l" rtl="0">
              <a:spcBef>
                <a:spcPts val="0"/>
              </a:spcBef>
              <a:spcAft>
                <a:spcPts val="0"/>
              </a:spcAft>
              <a:buFont typeface="Arial" panose="020B0604020202020204" pitchFamily="34" charset="0"/>
              <a:buChar char="•"/>
            </a:pPr>
            <a:r>
              <a:rPr lang="en-US" sz="1800" dirty="0"/>
              <a:t>Longitude: Longitude of the incident location.•	</a:t>
            </a:r>
          </a:p>
          <a:p>
            <a:pPr marL="171450" lvl="0" indent="-171450" algn="l" rtl="0">
              <a:spcBef>
                <a:spcPts val="0"/>
              </a:spcBef>
              <a:spcAft>
                <a:spcPts val="0"/>
              </a:spcAft>
              <a:buFont typeface="Arial" panose="020B0604020202020204" pitchFamily="34" charset="0"/>
              <a:buChar char="•"/>
            </a:pPr>
            <a:r>
              <a:rPr lang="en-US" sz="1800" dirty="0"/>
              <a:t>Location: Location of the incident in a format suitable for geographic operations and mapping.</a:t>
            </a:r>
          </a:p>
          <a:p>
            <a:pPr marL="0" lvl="0" indent="0" algn="l" rtl="0">
              <a:spcBef>
                <a:spcPts val="0"/>
              </a:spcBef>
              <a:spcAft>
                <a:spcPts val="0"/>
              </a:spcAft>
            </a:pPr>
            <a:endParaRPr lang="en-US" sz="1800" dirty="0"/>
          </a:p>
        </p:txBody>
      </p:sp>
    </p:spTree>
    <p:extLst>
      <p:ext uri="{BB962C8B-B14F-4D97-AF65-F5344CB8AC3E}">
        <p14:creationId xmlns:p14="http://schemas.microsoft.com/office/powerpoint/2010/main" val="1619489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41"/>
          <p:cNvSpPr txBox="1">
            <a:spLocks noGrp="1"/>
          </p:cNvSpPr>
          <p:nvPr>
            <p:ph type="title"/>
          </p:nvPr>
        </p:nvSpPr>
        <p:spPr>
          <a:xfrm>
            <a:off x="1268625" y="2069100"/>
            <a:ext cx="53226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2"/>
                </a:solidFill>
              </a:rPr>
              <a:t>Purpose</a:t>
            </a:r>
            <a:endParaRPr dirty="0">
              <a:solidFill>
                <a:schemeClr val="lt2"/>
              </a:solidFill>
            </a:endParaRPr>
          </a:p>
        </p:txBody>
      </p:sp>
      <p:sp>
        <p:nvSpPr>
          <p:cNvPr id="1120" name="Google Shape;1120;p41"/>
          <p:cNvSpPr txBox="1">
            <a:spLocks noGrp="1"/>
          </p:cNvSpPr>
          <p:nvPr>
            <p:ph type="title" idx="2"/>
          </p:nvPr>
        </p:nvSpPr>
        <p:spPr>
          <a:xfrm>
            <a:off x="1268625" y="1153200"/>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1122" name="Google Shape;1122;p41"/>
          <p:cNvGrpSpPr/>
          <p:nvPr/>
        </p:nvGrpSpPr>
        <p:grpSpPr>
          <a:xfrm>
            <a:off x="9240991" y="3840023"/>
            <a:ext cx="12891" cy="122052"/>
            <a:chOff x="5682925" y="3195675"/>
            <a:chExt cx="255275" cy="412200"/>
          </a:xfrm>
        </p:grpSpPr>
        <p:sp>
          <p:nvSpPr>
            <p:cNvPr id="1123" name="Google Shape;1123;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41"/>
          <p:cNvGrpSpPr/>
          <p:nvPr/>
        </p:nvGrpSpPr>
        <p:grpSpPr>
          <a:xfrm>
            <a:off x="8813335" y="5079232"/>
            <a:ext cx="12891" cy="122052"/>
            <a:chOff x="5682925" y="3195675"/>
            <a:chExt cx="255275" cy="412200"/>
          </a:xfrm>
        </p:grpSpPr>
        <p:sp>
          <p:nvSpPr>
            <p:cNvPr id="1131" name="Google Shape;1131;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41"/>
          <p:cNvGrpSpPr/>
          <p:nvPr/>
        </p:nvGrpSpPr>
        <p:grpSpPr>
          <a:xfrm>
            <a:off x="9224429" y="5079232"/>
            <a:ext cx="12892" cy="122052"/>
            <a:chOff x="5682925" y="3195675"/>
            <a:chExt cx="255288" cy="412200"/>
          </a:xfrm>
        </p:grpSpPr>
        <p:sp>
          <p:nvSpPr>
            <p:cNvPr id="1139" name="Google Shape;1139;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1"/>
          <p:cNvGrpSpPr/>
          <p:nvPr/>
        </p:nvGrpSpPr>
        <p:grpSpPr>
          <a:xfrm>
            <a:off x="8811414" y="3941856"/>
            <a:ext cx="12892" cy="122052"/>
            <a:chOff x="5682925" y="3195675"/>
            <a:chExt cx="255288" cy="412200"/>
          </a:xfrm>
        </p:grpSpPr>
        <p:sp>
          <p:nvSpPr>
            <p:cNvPr id="1147" name="Google Shape;1147;p4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41"/>
          <p:cNvGrpSpPr/>
          <p:nvPr/>
        </p:nvGrpSpPr>
        <p:grpSpPr>
          <a:xfrm>
            <a:off x="10092464" y="767247"/>
            <a:ext cx="484869" cy="1687807"/>
            <a:chOff x="-327650" y="-282300"/>
            <a:chExt cx="9601375" cy="5700125"/>
          </a:xfrm>
        </p:grpSpPr>
        <p:cxnSp>
          <p:nvCxnSpPr>
            <p:cNvPr id="1155" name="Google Shape;1155;p41"/>
            <p:cNvCxnSpPr/>
            <p:nvPr/>
          </p:nvCxnSpPr>
          <p:spPr>
            <a:xfrm>
              <a:off x="251450" y="-15250"/>
              <a:ext cx="45600" cy="46557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6" name="Google Shape;1156;p41"/>
            <p:cNvCxnSpPr/>
            <p:nvPr/>
          </p:nvCxnSpPr>
          <p:spPr>
            <a:xfrm flipH="1">
              <a:off x="-312675" y="-282300"/>
              <a:ext cx="1772400" cy="15933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7" name="Google Shape;1157;p41"/>
            <p:cNvCxnSpPr/>
            <p:nvPr/>
          </p:nvCxnSpPr>
          <p:spPr>
            <a:xfrm flipH="1">
              <a:off x="8755250" y="-85400"/>
              <a:ext cx="495300" cy="5274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8" name="Google Shape;1158;p41"/>
            <p:cNvCxnSpPr/>
            <p:nvPr/>
          </p:nvCxnSpPr>
          <p:spPr>
            <a:xfrm rot="10800000">
              <a:off x="7924750" y="-266650"/>
              <a:ext cx="1272600" cy="10896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59" name="Google Shape;1159;p41"/>
            <p:cNvCxnSpPr/>
            <p:nvPr/>
          </p:nvCxnSpPr>
          <p:spPr>
            <a:xfrm rot="10800000" flipH="1">
              <a:off x="7551425" y="4004225"/>
              <a:ext cx="1722300" cy="14136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0" name="Google Shape;1160;p41"/>
            <p:cNvCxnSpPr/>
            <p:nvPr/>
          </p:nvCxnSpPr>
          <p:spPr>
            <a:xfrm>
              <a:off x="-327650" y="4274825"/>
              <a:ext cx="1508700" cy="9600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1" name="Google Shape;1161;p41"/>
            <p:cNvCxnSpPr/>
            <p:nvPr/>
          </p:nvCxnSpPr>
          <p:spPr>
            <a:xfrm flipH="1">
              <a:off x="8397175" y="480050"/>
              <a:ext cx="358200" cy="42519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2" name="Google Shape;1162;p41"/>
            <p:cNvCxnSpPr/>
            <p:nvPr/>
          </p:nvCxnSpPr>
          <p:spPr>
            <a:xfrm rot="10800000" flipH="1">
              <a:off x="251450" y="-259150"/>
              <a:ext cx="7757100" cy="10365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163" name="Google Shape;1163;p41"/>
            <p:cNvCxnSpPr/>
            <p:nvPr/>
          </p:nvCxnSpPr>
          <p:spPr>
            <a:xfrm>
              <a:off x="274325" y="4678675"/>
              <a:ext cx="8892600" cy="457200"/>
            </a:xfrm>
            <a:prstGeom prst="straightConnector1">
              <a:avLst/>
            </a:prstGeom>
            <a:noFill/>
            <a:ln w="28575" cap="flat" cmpd="sng">
              <a:solidFill>
                <a:schemeClr val="lt2"/>
              </a:solidFill>
              <a:prstDash val="solid"/>
              <a:round/>
              <a:headEnd type="none" w="med" len="med"/>
              <a:tailEnd type="none" w="med" len="med"/>
            </a:ln>
            <a:effectLst>
              <a:outerShdw blurRad="57150" dist="161925" dir="5400000" algn="bl" rotWithShape="0">
                <a:srgbClr val="000000">
                  <a:alpha val="46000"/>
                </a:srgbClr>
              </a:outerShdw>
            </a:effectLst>
          </p:spPr>
        </p:cxnSp>
      </p:grpSp>
    </p:spTree>
    <p:extLst>
      <p:ext uri="{BB962C8B-B14F-4D97-AF65-F5344CB8AC3E}">
        <p14:creationId xmlns:p14="http://schemas.microsoft.com/office/powerpoint/2010/main" val="2537550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pic>
        <p:nvPicPr>
          <p:cNvPr id="1175" name="Google Shape;1175;p43"/>
          <p:cNvPicPr preferRelativeResize="0">
            <a:picLocks noGrp="1"/>
          </p:cNvPicPr>
          <p:nvPr>
            <p:ph type="pic" idx="2"/>
          </p:nvPr>
        </p:nvPicPr>
        <p:blipFill rotWithShape="1">
          <a:blip r:embed="rId3">
            <a:alphaModFix/>
          </a:blip>
          <a:srcRect l="13746" t="754" r="33784"/>
          <a:stretch/>
        </p:blipFill>
        <p:spPr>
          <a:xfrm>
            <a:off x="5222200" y="539500"/>
            <a:ext cx="3208576" cy="4044976"/>
          </a:xfrm>
          <a:prstGeom prst="rect">
            <a:avLst/>
          </a:prstGeom>
        </p:spPr>
      </p:pic>
      <p:sp>
        <p:nvSpPr>
          <p:cNvPr id="1176" name="Google Shape;1176;p43"/>
          <p:cNvSpPr txBox="1">
            <a:spLocks noGrp="1"/>
          </p:cNvSpPr>
          <p:nvPr>
            <p:ph type="title"/>
          </p:nvPr>
        </p:nvSpPr>
        <p:spPr>
          <a:xfrm>
            <a:off x="804060" y="539500"/>
            <a:ext cx="3519600" cy="8144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Purpose</a:t>
            </a:r>
            <a:endParaRPr dirty="0"/>
          </a:p>
        </p:txBody>
      </p:sp>
      <p:sp>
        <p:nvSpPr>
          <p:cNvPr id="1177" name="Google Shape;1177;p43"/>
          <p:cNvSpPr txBox="1">
            <a:spLocks noGrp="1"/>
          </p:cNvSpPr>
          <p:nvPr>
            <p:ph type="subTitle" idx="1"/>
          </p:nvPr>
        </p:nvSpPr>
        <p:spPr>
          <a:xfrm>
            <a:off x="423894" y="1573887"/>
            <a:ext cx="4432721" cy="327061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dirty="0"/>
              <a:t>Analyzing the Chicago Crime Dataset (2012-2017) helps us understand how crime changes over time and where it happens most often in the city. By looking at when and where crimes occur, we can figure out which areas need more attention from the police. We can also see how well the police are doing in catching criminals, especially in cases of domestic violence. This information helps city leaders make smarter decisions about how to keep people safe and reduce crime in Chicago.</a:t>
            </a:r>
            <a:endParaRPr sz="1600" dirty="0"/>
          </a:p>
        </p:txBody>
      </p:sp>
    </p:spTree>
  </p:cSld>
  <p:clrMapOvr>
    <a:masterClrMapping/>
  </p:clrMapOvr>
</p:sld>
</file>

<file path=ppt/theme/theme1.xml><?xml version="1.0" encoding="utf-8"?>
<a:theme xmlns:a="http://schemas.openxmlformats.org/drawingml/2006/main" name="Criminology Major for College: Criminal Statistics by Slidesgo">
  <a:themeElements>
    <a:clrScheme name="Simple Light">
      <a:dk1>
        <a:srgbClr val="FFFFFF"/>
      </a:dk1>
      <a:lt1>
        <a:srgbClr val="191919"/>
      </a:lt1>
      <a:dk2>
        <a:srgbClr val="58595B"/>
      </a:dk2>
      <a:lt2>
        <a:srgbClr val="A30000"/>
      </a:lt2>
      <a:accent1>
        <a:srgbClr val="F1C232"/>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TotalTime>
  <Words>1308</Words>
  <Application>Microsoft Office PowerPoint</Application>
  <PresentationFormat>On-screen Show (16:9)</PresentationFormat>
  <Paragraphs>147</Paragraphs>
  <Slides>48</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Anaheim</vt:lpstr>
      <vt:lpstr>Arial</vt:lpstr>
      <vt:lpstr>Jost</vt:lpstr>
      <vt:lpstr>Nunito Light</vt:lpstr>
      <vt:lpstr>Azeret Mono ExtraBold</vt:lpstr>
      <vt:lpstr>Bebas Neue</vt:lpstr>
      <vt:lpstr>Azeret Mono</vt:lpstr>
      <vt:lpstr>Criminology Major for College: Criminal Statistics by Slidesgo</vt:lpstr>
      <vt:lpstr>Crime Analysis</vt:lpstr>
      <vt:lpstr>Table of contents</vt:lpstr>
      <vt:lpstr>Introduction</vt:lpstr>
      <vt:lpstr>Dataset Overview</vt:lpstr>
      <vt:lpstr>Attributes</vt:lpstr>
      <vt:lpstr>Attributes</vt:lpstr>
      <vt:lpstr>Attributes</vt:lpstr>
      <vt:lpstr>Purpose</vt:lpstr>
      <vt:lpstr>Purpose</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Data Cleaning</vt:lpstr>
      <vt:lpstr>Data cleaning</vt:lpstr>
      <vt:lpstr>Data cleaning</vt:lpstr>
      <vt:lpstr>Data cleaning</vt:lpstr>
      <vt:lpstr>Analysis of Categorical columns</vt:lpstr>
      <vt:lpstr>Analysis of Categorical columns</vt:lpstr>
      <vt:lpstr>Group By And Cross Tabulation</vt:lpstr>
      <vt:lpstr>GroupBy</vt:lpstr>
      <vt:lpstr>GroupBy</vt:lpstr>
      <vt:lpstr>GroupBy</vt:lpstr>
      <vt:lpstr>GroupBy</vt:lpstr>
      <vt:lpstr>GroupBy</vt:lpstr>
      <vt:lpstr>GroupBy</vt:lpstr>
      <vt:lpstr>Crosstab</vt:lpstr>
      <vt:lpstr>Crosstab</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Criminology Major for College: Crime Analysis</dc:title>
  <cp:lastModifiedBy>Heel Patel</cp:lastModifiedBy>
  <cp:revision>101</cp:revision>
  <dcterms:modified xsi:type="dcterms:W3CDTF">2024-07-21T11:20:56Z</dcterms:modified>
</cp:coreProperties>
</file>